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5"/>
  </p:notesMasterIdLst>
  <p:sldIdLst>
    <p:sldId id="256" r:id="rId2"/>
    <p:sldId id="386" r:id="rId3"/>
    <p:sldId id="424" r:id="rId4"/>
    <p:sldId id="392" r:id="rId5"/>
    <p:sldId id="391" r:id="rId6"/>
    <p:sldId id="387" r:id="rId7"/>
    <p:sldId id="463" r:id="rId8"/>
    <p:sldId id="462" r:id="rId9"/>
    <p:sldId id="461" r:id="rId10"/>
    <p:sldId id="460" r:id="rId11"/>
    <p:sldId id="459" r:id="rId12"/>
    <p:sldId id="432" r:id="rId13"/>
    <p:sldId id="431" r:id="rId14"/>
    <p:sldId id="385" r:id="rId15"/>
    <p:sldId id="425" r:id="rId16"/>
    <p:sldId id="401" r:id="rId17"/>
    <p:sldId id="400" r:id="rId18"/>
    <p:sldId id="399" r:id="rId19"/>
    <p:sldId id="259" r:id="rId20"/>
    <p:sldId id="404" r:id="rId21"/>
    <p:sldId id="260" r:id="rId22"/>
    <p:sldId id="383" r:id="rId23"/>
    <p:sldId id="444" r:id="rId24"/>
    <p:sldId id="445" r:id="rId25"/>
    <p:sldId id="446" r:id="rId26"/>
    <p:sldId id="447" r:id="rId27"/>
    <p:sldId id="261" r:id="rId28"/>
    <p:sldId id="310" r:id="rId29"/>
    <p:sldId id="448" r:id="rId30"/>
    <p:sldId id="268" r:id="rId31"/>
    <p:sldId id="426" r:id="rId32"/>
    <p:sldId id="269" r:id="rId33"/>
    <p:sldId id="313" r:id="rId34"/>
    <p:sldId id="314" r:id="rId35"/>
    <p:sldId id="315" r:id="rId36"/>
    <p:sldId id="273" r:id="rId37"/>
    <p:sldId id="316" r:id="rId38"/>
    <p:sldId id="274" r:id="rId39"/>
    <p:sldId id="318" r:id="rId40"/>
    <p:sldId id="317" r:id="rId41"/>
    <p:sldId id="321" r:id="rId42"/>
    <p:sldId id="320" r:id="rId43"/>
    <p:sldId id="319" r:id="rId44"/>
    <p:sldId id="277" r:id="rId45"/>
    <p:sldId id="405" r:id="rId46"/>
    <p:sldId id="323" r:id="rId47"/>
    <p:sldId id="450" r:id="rId48"/>
    <p:sldId id="451" r:id="rId49"/>
    <p:sldId id="452" r:id="rId50"/>
    <p:sldId id="456" r:id="rId51"/>
    <p:sldId id="455" r:id="rId52"/>
    <p:sldId id="454" r:id="rId53"/>
    <p:sldId id="453" r:id="rId54"/>
    <p:sldId id="457" r:id="rId55"/>
    <p:sldId id="324" r:id="rId56"/>
    <p:sldId id="458" r:id="rId57"/>
    <p:sldId id="325" r:id="rId58"/>
    <p:sldId id="326" r:id="rId59"/>
    <p:sldId id="427" r:id="rId60"/>
    <p:sldId id="329" r:id="rId61"/>
    <p:sldId id="330" r:id="rId62"/>
    <p:sldId id="328" r:id="rId63"/>
    <p:sldId id="327" r:id="rId64"/>
    <p:sldId id="285" r:id="rId65"/>
    <p:sldId id="287" r:id="rId66"/>
    <p:sldId id="466" r:id="rId67"/>
    <p:sldId id="442" r:id="rId68"/>
    <p:sldId id="288" r:id="rId69"/>
    <p:sldId id="428" r:id="rId70"/>
    <p:sldId id="290" r:id="rId71"/>
    <p:sldId id="430" r:id="rId72"/>
    <p:sldId id="441" r:id="rId73"/>
    <p:sldId id="440" r:id="rId74"/>
    <p:sldId id="353" r:id="rId75"/>
    <p:sldId id="355" r:id="rId76"/>
    <p:sldId id="359" r:id="rId77"/>
    <p:sldId id="356" r:id="rId78"/>
    <p:sldId id="352" r:id="rId79"/>
    <p:sldId id="360" r:id="rId80"/>
    <p:sldId id="354" r:id="rId81"/>
    <p:sldId id="429" r:id="rId82"/>
    <p:sldId id="347" r:id="rId83"/>
    <p:sldId id="348" r:id="rId84"/>
    <p:sldId id="373" r:id="rId85"/>
    <p:sldId id="465" r:id="rId86"/>
    <p:sldId id="467" r:id="rId87"/>
    <p:sldId id="374" r:id="rId88"/>
    <p:sldId id="350" r:id="rId89"/>
    <p:sldId id="433" r:id="rId90"/>
    <p:sldId id="434" r:id="rId91"/>
    <p:sldId id="435" r:id="rId92"/>
    <p:sldId id="436" r:id="rId93"/>
    <p:sldId id="437" r:id="rId94"/>
    <p:sldId id="438" r:id="rId95"/>
    <p:sldId id="439" r:id="rId96"/>
    <p:sldId id="406" r:id="rId97"/>
    <p:sldId id="407" r:id="rId98"/>
    <p:sldId id="408" r:id="rId99"/>
    <p:sldId id="409" r:id="rId100"/>
    <p:sldId id="410" r:id="rId101"/>
    <p:sldId id="411" r:id="rId102"/>
    <p:sldId id="412" r:id="rId103"/>
    <p:sldId id="413" r:id="rId104"/>
    <p:sldId id="414" r:id="rId105"/>
    <p:sldId id="415" r:id="rId106"/>
    <p:sldId id="416" r:id="rId107"/>
    <p:sldId id="417" r:id="rId108"/>
    <p:sldId id="418" r:id="rId109"/>
    <p:sldId id="419" r:id="rId110"/>
    <p:sldId id="420" r:id="rId111"/>
    <p:sldId id="421" r:id="rId112"/>
    <p:sldId id="422" r:id="rId113"/>
    <p:sldId id="423" r:id="rId114"/>
    <p:sldId id="349" r:id="rId115"/>
    <p:sldId id="296" r:id="rId116"/>
    <p:sldId id="297" r:id="rId117"/>
    <p:sldId id="298" r:id="rId118"/>
    <p:sldId id="299" r:id="rId119"/>
    <p:sldId id="300" r:id="rId120"/>
    <p:sldId id="301" r:id="rId121"/>
    <p:sldId id="302" r:id="rId122"/>
    <p:sldId id="303" r:id="rId123"/>
    <p:sldId id="304" r:id="rId1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147B8-6B10-4D46-9807-E983DBE5E93B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FE932-B70E-444F-94EE-E822FAF4B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7977C-E0EB-4DC0-8024-47D7C961DA94}" type="slidenum">
              <a:rPr lang="en-US"/>
              <a:pPr/>
              <a:t>85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Ando &amp; Lee – rescuing LSA ? SIGIR from 2005? Dealing with skew of sizes</a:t>
            </a:r>
          </a:p>
          <a:p>
            <a:r>
              <a:rPr lang="en-US"/>
              <a:t>Yoram and Deutche – Matt Streeter?</a:t>
            </a:r>
          </a:p>
          <a:p>
            <a:r>
              <a:rPr lang="en-US"/>
              <a:t>Method as a stochastic gradient?</a:t>
            </a:r>
          </a:p>
          <a:p>
            <a:r>
              <a:rPr lang="en-US"/>
              <a:t>Lanzos – from Shi – fast vision ncut methods</a:t>
            </a:r>
          </a:p>
          <a:p>
            <a:r>
              <a:rPr lang="en-US"/>
              <a:t>Negative starting values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7977C-E0EB-4DC0-8024-47D7C961DA94}" type="slidenum">
              <a:rPr lang="en-US"/>
              <a:pPr/>
              <a:t>86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Ando &amp; Lee – rescuing LSA ? SIGIR from 2005? Dealing with skew of sizes</a:t>
            </a:r>
          </a:p>
          <a:p>
            <a:r>
              <a:rPr lang="en-US"/>
              <a:t>Yoram and Deutche – Matt Streeter?</a:t>
            </a:r>
          </a:p>
          <a:p>
            <a:r>
              <a:rPr lang="en-US"/>
              <a:t>Method as a stochastic gradient?</a:t>
            </a:r>
          </a:p>
          <a:p>
            <a:r>
              <a:rPr lang="en-US"/>
              <a:t>Lanzos – from Shi – fast vision ncut methods</a:t>
            </a:r>
          </a:p>
          <a:p>
            <a:r>
              <a:rPr lang="en-US"/>
              <a:t>Negative starting values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7977C-E0EB-4DC0-8024-47D7C961DA94}" type="slidenum">
              <a:rPr lang="en-US"/>
              <a:pPr/>
              <a:t>87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Ando &amp; Lee – rescuing LSA ? SIGIR from 2005? Dealing with skew of sizes</a:t>
            </a:r>
          </a:p>
          <a:p>
            <a:r>
              <a:rPr lang="en-US"/>
              <a:t>Yoram and Deutche – Matt Streeter?</a:t>
            </a:r>
          </a:p>
          <a:p>
            <a:r>
              <a:rPr lang="en-US"/>
              <a:t>Method as a stochastic gradient?</a:t>
            </a:r>
          </a:p>
          <a:p>
            <a:r>
              <a:rPr lang="en-US"/>
              <a:t>Lanzos – from Shi – fast vision ncut methods</a:t>
            </a:r>
          </a:p>
          <a:p>
            <a:r>
              <a:rPr lang="en-US"/>
              <a:t>Negative starting values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13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23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2.wmf"/><Relationship Id="rId4" Type="http://schemas.openxmlformats.org/officeDocument/2006/relationships/image" Target="../media/image8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23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2.wmf"/><Relationship Id="rId4" Type="http://schemas.openxmlformats.org/officeDocument/2006/relationships/image" Target="../media/image8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23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2.wmf"/><Relationship Id="rId4" Type="http://schemas.openxmlformats.org/officeDocument/2006/relationships/image" Target="../media/image8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23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2.wmf"/><Relationship Id="rId4" Type="http://schemas.openxmlformats.org/officeDocument/2006/relationships/image" Target="../media/image8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5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7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9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1.bin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3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5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/>
          <a:p>
            <a:r>
              <a:rPr lang="en-US" dirty="0"/>
              <a:t>Power Iteration Clustering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tx1"/>
                </a:solidFill>
              </a:rPr>
              <a:t>Frank </a:t>
            </a:r>
            <a:r>
              <a:rPr lang="en-US" sz="2400" dirty="0" smtClean="0">
                <a:solidFill>
                  <a:schemeClr val="tx1"/>
                </a:solidFill>
              </a:rPr>
              <a:t>Lin and William W. Cohen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School </a:t>
            </a:r>
            <a:r>
              <a:rPr lang="en-US" sz="1800" dirty="0">
                <a:solidFill>
                  <a:schemeClr val="tx1"/>
                </a:solidFill>
              </a:rPr>
              <a:t>of Computer Science, Carnegie Mellon </a:t>
            </a:r>
            <a:r>
              <a:rPr lang="en-US" sz="1800" dirty="0" smtClean="0">
                <a:solidFill>
                  <a:schemeClr val="tx1"/>
                </a:solidFill>
              </a:rPr>
              <a:t>University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ICML 2010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2010-06-23, Haifa, Israel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Preview: Runtime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2085975"/>
            <a:ext cx="65817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flipV="1">
            <a:off x="6629400" y="2590800"/>
            <a:ext cx="990600" cy="213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752600" y="1295400"/>
            <a:ext cx="2971800" cy="685800"/>
          </a:xfrm>
          <a:prstGeom prst="wedgeRoundRectCallout">
            <a:avLst>
              <a:gd name="adj1" fmla="val 50962"/>
              <a:gd name="adj2" fmla="val 145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Normalized Cut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953000" y="1295400"/>
            <a:ext cx="3810000" cy="685800"/>
          </a:xfrm>
          <a:prstGeom prst="wedgeRoundRectCallout">
            <a:avLst>
              <a:gd name="adj1" fmla="val -21006"/>
              <a:gd name="adj2" fmla="val 143814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Normalized Cut, faster implementation</a:t>
            </a:r>
            <a:endParaRPr lang="en-US" sz="2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410200" y="5257800"/>
            <a:ext cx="3581400" cy="1295400"/>
          </a:xfrm>
          <a:prstGeom prst="wedgeRoundRectCallout">
            <a:avLst>
              <a:gd name="adj1" fmla="val 1988"/>
              <a:gd name="adj2" fmla="val -8636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Pretty fast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Eigenvector Weighting</a:t>
            </a:r>
            <a:endParaRPr lang="en-US" dirty="0"/>
          </a:p>
        </p:txBody>
      </p:sp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04950"/>
            <a:ext cx="3581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78486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ular Callout 8"/>
          <p:cNvSpPr/>
          <p:nvPr/>
        </p:nvSpPr>
        <p:spPr>
          <a:xfrm>
            <a:off x="5181600" y="1752600"/>
            <a:ext cx="2819400" cy="1828800"/>
          </a:xfrm>
          <a:prstGeom prst="wedgeRoundRectCallout">
            <a:avLst>
              <a:gd name="adj1" fmla="val 34803"/>
              <a:gd name="adj2" fmla="val 738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10 eigenvectors, weighted by respective eigenvalues raised to the 15</a:t>
            </a:r>
            <a:r>
              <a:rPr lang="en-US" baseline="30000" dirty="0" smtClean="0"/>
              <a:t>th</a:t>
            </a:r>
            <a:r>
              <a:rPr lang="en-US" dirty="0" smtClean="0"/>
              <a:t> power (roughly average number of PIC iterations)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Eigenvector Weighting</a:t>
            </a:r>
            <a:endParaRPr lang="en-US" dirty="0"/>
          </a:p>
        </p:txBody>
      </p:sp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04950"/>
            <a:ext cx="3581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78486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ular Callout 8"/>
          <p:cNvSpPr/>
          <p:nvPr/>
        </p:nvSpPr>
        <p:spPr>
          <a:xfrm>
            <a:off x="5105400" y="1676400"/>
            <a:ext cx="2819400" cy="1828800"/>
          </a:xfrm>
          <a:prstGeom prst="wedgeRoundRectCallout">
            <a:avLst>
              <a:gd name="adj1" fmla="val -110748"/>
              <a:gd name="adj2" fmla="val 20152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Indiscriminant use of eigenvectors is bad – why original Normalized Cut picks </a:t>
            </a:r>
            <a:r>
              <a:rPr lang="en-US" i="1" dirty="0" smtClean="0"/>
              <a:t>k</a:t>
            </a:r>
            <a:endParaRPr lang="en-US" i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5800" y="6400800"/>
            <a:ext cx="8001000" cy="32710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3635297"/>
            <a:ext cx="3657600" cy="32710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Eigenvector Weighting</a:t>
            </a:r>
            <a:endParaRPr lang="en-US" dirty="0"/>
          </a:p>
        </p:txBody>
      </p:sp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04950"/>
            <a:ext cx="3581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78486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ular Callout 8"/>
          <p:cNvSpPr/>
          <p:nvPr/>
        </p:nvSpPr>
        <p:spPr>
          <a:xfrm>
            <a:off x="5105400" y="1676400"/>
            <a:ext cx="2819400" cy="1828800"/>
          </a:xfrm>
          <a:prstGeom prst="wedgeRoundRectCallout">
            <a:avLst>
              <a:gd name="adj1" fmla="val -36391"/>
              <a:gd name="adj2" fmla="val 20193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Eigenvalue weighed </a:t>
            </a:r>
            <a:r>
              <a:rPr lang="en-US" dirty="0" err="1" smtClean="0"/>
              <a:t>NCut</a:t>
            </a:r>
            <a:r>
              <a:rPr lang="en-US" dirty="0" smtClean="0"/>
              <a:t> does much better than the original on these datasets!</a:t>
            </a:r>
            <a:endParaRPr lang="en-US" i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5800" y="6400800"/>
            <a:ext cx="8001000" cy="32710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3635297"/>
            <a:ext cx="3657600" cy="32710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Eigenvector Weighting</a:t>
            </a:r>
            <a:endParaRPr lang="en-US" dirty="0"/>
          </a:p>
        </p:txBody>
      </p:sp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04950"/>
            <a:ext cx="3581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78486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ular Callout 8"/>
          <p:cNvSpPr/>
          <p:nvPr/>
        </p:nvSpPr>
        <p:spPr>
          <a:xfrm>
            <a:off x="5105400" y="1676400"/>
            <a:ext cx="2819400" cy="1828800"/>
          </a:xfrm>
          <a:prstGeom prst="wedgeRoundRectCallout">
            <a:avLst>
              <a:gd name="adj1" fmla="val -36391"/>
              <a:gd name="adj2" fmla="val 20193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Eigenvalue weighted </a:t>
            </a:r>
            <a:r>
              <a:rPr lang="en-US" dirty="0" err="1" smtClean="0"/>
              <a:t>NCut</a:t>
            </a:r>
            <a:r>
              <a:rPr lang="en-US" dirty="0" smtClean="0"/>
              <a:t> does much better than the original on these datasets!</a:t>
            </a:r>
            <a:endParaRPr lang="en-US" i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5800" y="6400800"/>
            <a:ext cx="8001000" cy="32710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3635297"/>
            <a:ext cx="3657600" cy="32710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1600200" y="4038600"/>
            <a:ext cx="2667000" cy="1981200"/>
          </a:xfrm>
          <a:prstGeom prst="wedgeRoundRectCallout">
            <a:avLst>
              <a:gd name="adj1" fmla="val 178018"/>
              <a:gd name="adj2" fmla="val 6184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Exponentially eigenvalue weighted </a:t>
            </a:r>
            <a:r>
              <a:rPr lang="en-US" dirty="0" err="1" smtClean="0"/>
              <a:t>NCut</a:t>
            </a:r>
            <a:r>
              <a:rPr lang="en-US" dirty="0" smtClean="0"/>
              <a:t> does not do as well, but still much better than original </a:t>
            </a:r>
            <a:r>
              <a:rPr lang="en-US" dirty="0" err="1" smtClean="0"/>
              <a:t>NCut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Eigenvector Weighting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Eigenvalue weighting seems to improve results!</a:t>
            </a:r>
          </a:p>
          <a:p>
            <a:r>
              <a:rPr lang="en-US" dirty="0" smtClean="0"/>
              <a:t>However, it requires a (possibly much) greater number of eigenvectors and eigenvalues:</a:t>
            </a:r>
          </a:p>
          <a:p>
            <a:pPr lvl="1"/>
            <a:r>
              <a:rPr lang="en-US" dirty="0" smtClean="0"/>
              <a:t>More eigenvectors may mean less precise eigenvectors</a:t>
            </a:r>
          </a:p>
          <a:p>
            <a:pPr lvl="1"/>
            <a:r>
              <a:rPr lang="en-US" dirty="0" smtClean="0"/>
              <a:t>It often means more computation time is required</a:t>
            </a:r>
          </a:p>
          <a:p>
            <a:r>
              <a:rPr lang="en-US" dirty="0" smtClean="0"/>
              <a:t>Eigenvector selection and weighting for spectral clustering is itself a subject of much recent study and research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as a General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as a General Method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r>
              <a:rPr lang="en-US" dirty="0" smtClean="0"/>
              <a:t>A basic power iteration clustering algorithm: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590800"/>
            <a:ext cx="754380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Input:</a:t>
            </a:r>
            <a:r>
              <a:rPr lang="en-US" sz="2000" dirty="0" smtClean="0"/>
              <a:t> A row-normalized affinity matrix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000" dirty="0" smtClean="0"/>
              <a:t> and the number of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r>
              <a:rPr lang="en-US" sz="2000" b="1" dirty="0" smtClean="0"/>
              <a:t>Output:</a:t>
            </a:r>
            <a:r>
              <a:rPr lang="en-US" sz="2000" dirty="0" smtClean="0"/>
              <a:t>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Pick an initial vector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Repeat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Set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←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W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endParaRPr lang="en-US" sz="2000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"/>
              </a:rPr>
              <a:t>Set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← |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Increment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Stop when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t-1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≈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/>
              </a:rPr>
              <a:t>Use </a:t>
            </a:r>
            <a:r>
              <a:rPr lang="en-US" sz="2000" i="1" dirty="0" smtClean="0">
                <a:latin typeface="Calibri"/>
              </a:rPr>
              <a:t>k</a:t>
            </a:r>
            <a:r>
              <a:rPr lang="en-US" sz="2000" dirty="0" smtClean="0">
                <a:latin typeface="Calibri"/>
              </a:rPr>
              <a:t>-means to cluster points on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r>
              <a:rPr lang="en-US" sz="2000" dirty="0" smtClean="0">
                <a:latin typeface="Calibri"/>
              </a:rPr>
              <a:t> and return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as a General Method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r>
              <a:rPr lang="en-US" dirty="0" smtClean="0"/>
              <a:t>A basic power iteration clustering algorithm: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590800"/>
            <a:ext cx="754380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Input:</a:t>
            </a:r>
            <a:r>
              <a:rPr lang="en-US" sz="2000" dirty="0" smtClean="0"/>
              <a:t> A row-normalized affinity matrix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000" dirty="0" smtClean="0"/>
              <a:t> and the number of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r>
              <a:rPr lang="en-US" sz="2000" b="1" dirty="0" smtClean="0"/>
              <a:t>Output:</a:t>
            </a:r>
            <a:r>
              <a:rPr lang="en-US" sz="2000" dirty="0" smtClean="0"/>
              <a:t>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Pick an initial vector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Repeat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Set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←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W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endParaRPr lang="en-US" sz="2000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"/>
              </a:rPr>
              <a:t>Set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← |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Increment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Stop when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t-1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≈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/>
              </a:rPr>
              <a:t>Use </a:t>
            </a:r>
            <a:r>
              <a:rPr lang="en-US" sz="2000" i="1" dirty="0" smtClean="0">
                <a:latin typeface="Calibri"/>
              </a:rPr>
              <a:t>k</a:t>
            </a:r>
            <a:r>
              <a:rPr lang="en-US" sz="2000" dirty="0" smtClean="0">
                <a:latin typeface="Calibri"/>
              </a:rPr>
              <a:t>-means to cluster points on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r>
              <a:rPr lang="en-US" sz="2000" dirty="0" smtClean="0">
                <a:latin typeface="Calibri"/>
              </a:rPr>
              <a:t> and return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038600" y="1143000"/>
            <a:ext cx="2286000" cy="1295400"/>
          </a:xfrm>
          <a:prstGeom prst="wedgeRoundRectCallout">
            <a:avLst>
              <a:gd name="adj1" fmla="val -7825"/>
              <a:gd name="adj2" fmla="val 671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W</a:t>
            </a:r>
            <a:r>
              <a:rPr lang="en-US" dirty="0" smtClean="0"/>
              <a:t> can be swapped for other graph cut criteria or similarity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as a General Method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r>
              <a:rPr lang="en-US" dirty="0" smtClean="0"/>
              <a:t>A basic power iteration clustering algorithm: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590800"/>
            <a:ext cx="754380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Input:</a:t>
            </a:r>
            <a:r>
              <a:rPr lang="en-US" sz="2000" dirty="0" smtClean="0"/>
              <a:t> A row-normalized affinity matrix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000" dirty="0" smtClean="0"/>
              <a:t> and the number of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r>
              <a:rPr lang="en-US" sz="2000" b="1" dirty="0" smtClean="0"/>
              <a:t>Output:</a:t>
            </a:r>
            <a:r>
              <a:rPr lang="en-US" sz="2000" dirty="0" smtClean="0"/>
              <a:t>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Pick an initial vector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Repeat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Set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←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W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endParaRPr lang="en-US" sz="2000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"/>
              </a:rPr>
              <a:t>Set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← |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Increment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Stop when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t-1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≈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/>
              </a:rPr>
              <a:t>Use </a:t>
            </a:r>
            <a:r>
              <a:rPr lang="en-US" sz="2000" i="1" dirty="0" smtClean="0">
                <a:latin typeface="Calibri"/>
              </a:rPr>
              <a:t>k</a:t>
            </a:r>
            <a:r>
              <a:rPr lang="en-US" sz="2000" dirty="0" smtClean="0">
                <a:latin typeface="Calibri"/>
              </a:rPr>
              <a:t>-means to cluster points on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r>
              <a:rPr lang="en-US" sz="2000" dirty="0" smtClean="0">
                <a:latin typeface="Calibri"/>
              </a:rPr>
              <a:t> and return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038600" y="1143000"/>
            <a:ext cx="2286000" cy="1295400"/>
          </a:xfrm>
          <a:prstGeom prst="wedgeRoundRectCallout">
            <a:avLst>
              <a:gd name="adj1" fmla="val -7825"/>
              <a:gd name="adj2" fmla="val 671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W</a:t>
            </a:r>
            <a:r>
              <a:rPr lang="en-US" dirty="0" smtClean="0"/>
              <a:t> can be swapped for other graph cut criteria or similarity function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705600" y="1066800"/>
            <a:ext cx="2286000" cy="1371600"/>
          </a:xfrm>
          <a:prstGeom prst="wedgeRoundRectCallout">
            <a:avLst>
              <a:gd name="adj1" fmla="val 13883"/>
              <a:gd name="adj2" fmla="val 6705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be determined automatically at the end (e.g., G-means) since embedding does not require </a:t>
            </a:r>
            <a:r>
              <a:rPr lang="en-US" i="1" dirty="0" smtClean="0"/>
              <a:t>k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as a General Method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r>
              <a:rPr lang="en-US" dirty="0" smtClean="0"/>
              <a:t>A basic power iteration clustering algorithm: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590800"/>
            <a:ext cx="754380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Input:</a:t>
            </a:r>
            <a:r>
              <a:rPr lang="en-US" sz="2000" dirty="0" smtClean="0"/>
              <a:t> A row-normalized affinity matrix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000" dirty="0" smtClean="0"/>
              <a:t> and the number of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r>
              <a:rPr lang="en-US" sz="2000" b="1" dirty="0" smtClean="0"/>
              <a:t>Output:</a:t>
            </a:r>
            <a:r>
              <a:rPr lang="en-US" sz="2000" dirty="0" smtClean="0"/>
              <a:t>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Pick an initial vector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Repeat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Set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←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W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endParaRPr lang="en-US" sz="2000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"/>
              </a:rPr>
              <a:t>Set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← |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Increment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Stop when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t-1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≈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/>
              </a:rPr>
              <a:t>Use </a:t>
            </a:r>
            <a:r>
              <a:rPr lang="en-US" sz="2000" i="1" dirty="0" smtClean="0">
                <a:latin typeface="Calibri"/>
              </a:rPr>
              <a:t>k</a:t>
            </a:r>
            <a:r>
              <a:rPr lang="en-US" sz="2000" dirty="0" smtClean="0">
                <a:latin typeface="Calibri"/>
              </a:rPr>
              <a:t>-means to cluster points on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r>
              <a:rPr lang="en-US" sz="2000" dirty="0" smtClean="0">
                <a:latin typeface="Calibri"/>
              </a:rPr>
              <a:t> and return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038600" y="1143000"/>
            <a:ext cx="2286000" cy="1295400"/>
          </a:xfrm>
          <a:prstGeom prst="wedgeRoundRectCallout">
            <a:avLst>
              <a:gd name="adj1" fmla="val -7825"/>
              <a:gd name="adj2" fmla="val 671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W</a:t>
            </a:r>
            <a:r>
              <a:rPr lang="en-US" dirty="0" smtClean="0"/>
              <a:t> can be swapped for other graph cut criteria or similarity function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705600" y="1066800"/>
            <a:ext cx="2286000" cy="1371600"/>
          </a:xfrm>
          <a:prstGeom prst="wedgeRoundRectCallout">
            <a:avLst>
              <a:gd name="adj1" fmla="val 13883"/>
              <a:gd name="adj2" fmla="val 6705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be determined automatically at the end (e.g., G-means) since embedding does not require </a:t>
            </a:r>
            <a:r>
              <a:rPr lang="en-US" i="1" dirty="0" smtClean="0"/>
              <a:t>k</a:t>
            </a:r>
            <a:endParaRPr lang="en-US" i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143000" y="1143000"/>
            <a:ext cx="2438400" cy="1295400"/>
          </a:xfrm>
          <a:prstGeom prst="wedgeRoundRectCallout">
            <a:avLst>
              <a:gd name="adj1" fmla="val 34960"/>
              <a:gd name="adj2" fmla="val 13438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Different ways to pick </a:t>
            </a:r>
            <a:r>
              <a:rPr lang="en-US" i="1" dirty="0" smtClean="0"/>
              <a:t>v</a:t>
            </a:r>
            <a:r>
              <a:rPr lang="en-US" i="1" baseline="30000" dirty="0" smtClean="0"/>
              <a:t>0</a:t>
            </a:r>
            <a:r>
              <a:rPr lang="en-US" dirty="0" smtClean="0"/>
              <a:t> (random, node degree, exponential)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Preview: Runtime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2085975"/>
            <a:ext cx="65817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1752600" y="1295400"/>
            <a:ext cx="2971800" cy="685800"/>
          </a:xfrm>
          <a:prstGeom prst="wedgeRoundRectCallout">
            <a:avLst>
              <a:gd name="adj1" fmla="val 50962"/>
              <a:gd name="adj2" fmla="val 145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Normalized Cut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953000" y="1295400"/>
            <a:ext cx="3810000" cy="685800"/>
          </a:xfrm>
          <a:prstGeom prst="wedgeRoundRectCallout">
            <a:avLst>
              <a:gd name="adj1" fmla="val -21006"/>
              <a:gd name="adj2" fmla="val 143814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Normalized Cut, faster implementation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752600" y="5029200"/>
            <a:ext cx="3581400" cy="1524000"/>
          </a:xfrm>
          <a:prstGeom prst="wedgeRoundRectCallout">
            <a:avLst>
              <a:gd name="adj1" fmla="val 49328"/>
              <a:gd name="adj2" fmla="val -7018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Ran out of memory (24GB)</a:t>
            </a:r>
            <a:endParaRPr lang="en-US" sz="24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4114800" y="3962400"/>
            <a:ext cx="2590800" cy="685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as a General Method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r>
              <a:rPr lang="en-US" dirty="0" smtClean="0"/>
              <a:t>A basic power iteration clustering algorithm: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590800"/>
            <a:ext cx="754380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Input:</a:t>
            </a:r>
            <a:r>
              <a:rPr lang="en-US" sz="2000" dirty="0" smtClean="0"/>
              <a:t> A row-normalized affinity matrix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000" dirty="0" smtClean="0"/>
              <a:t> and the number of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r>
              <a:rPr lang="en-US" sz="2000" b="1" dirty="0" smtClean="0"/>
              <a:t>Output:</a:t>
            </a:r>
            <a:r>
              <a:rPr lang="en-US" sz="2000" dirty="0" smtClean="0"/>
              <a:t>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Pick an initial vector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Repeat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Set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←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W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endParaRPr lang="en-US" sz="2000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"/>
              </a:rPr>
              <a:t>Set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← |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Increment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Stop when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t-1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≈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/>
              </a:rPr>
              <a:t>Use </a:t>
            </a:r>
            <a:r>
              <a:rPr lang="en-US" sz="2000" i="1" dirty="0" smtClean="0">
                <a:latin typeface="Calibri"/>
              </a:rPr>
              <a:t>k</a:t>
            </a:r>
            <a:r>
              <a:rPr lang="en-US" sz="2000" dirty="0" smtClean="0">
                <a:latin typeface="Calibri"/>
              </a:rPr>
              <a:t>-means to cluster points on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r>
              <a:rPr lang="en-US" sz="2000" dirty="0" smtClean="0">
                <a:latin typeface="Calibri"/>
              </a:rPr>
              <a:t> and return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038600" y="1143000"/>
            <a:ext cx="2286000" cy="1295400"/>
          </a:xfrm>
          <a:prstGeom prst="wedgeRoundRectCallout">
            <a:avLst>
              <a:gd name="adj1" fmla="val -7825"/>
              <a:gd name="adj2" fmla="val 671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W</a:t>
            </a:r>
            <a:r>
              <a:rPr lang="en-US" dirty="0" smtClean="0"/>
              <a:t> can be swapped for other graph cut criteria or similarity function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705600" y="1066800"/>
            <a:ext cx="2286000" cy="1371600"/>
          </a:xfrm>
          <a:prstGeom prst="wedgeRoundRectCallout">
            <a:avLst>
              <a:gd name="adj1" fmla="val 13883"/>
              <a:gd name="adj2" fmla="val 6705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be determined automatically at the end (e.g., G-means) since embedding does not require </a:t>
            </a:r>
            <a:r>
              <a:rPr lang="en-US" i="1" dirty="0" smtClean="0"/>
              <a:t>k</a:t>
            </a:r>
            <a:endParaRPr lang="en-US" i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143000" y="1143000"/>
            <a:ext cx="2438400" cy="1295400"/>
          </a:xfrm>
          <a:prstGeom prst="wedgeRoundRectCallout">
            <a:avLst>
              <a:gd name="adj1" fmla="val 34960"/>
              <a:gd name="adj2" fmla="val 13438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Different ways to pick </a:t>
            </a:r>
            <a:r>
              <a:rPr lang="en-US" i="1" dirty="0" smtClean="0"/>
              <a:t>v</a:t>
            </a:r>
            <a:r>
              <a:rPr lang="en-US" i="1" baseline="30000" dirty="0" smtClean="0"/>
              <a:t>0</a:t>
            </a:r>
            <a:r>
              <a:rPr lang="en-US" dirty="0" smtClean="0"/>
              <a:t> (random, node degree, exponential)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038600" y="3429000"/>
            <a:ext cx="2286000" cy="1524000"/>
          </a:xfrm>
          <a:prstGeom prst="wedgeRoundRectCallout">
            <a:avLst>
              <a:gd name="adj1" fmla="val -64736"/>
              <a:gd name="adj2" fmla="val 5323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Better stopping condition? Suggested: entropy, mutual information, modularity,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as a General Method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r>
              <a:rPr lang="en-US" dirty="0" smtClean="0"/>
              <a:t>A basic power iteration clustering algorithm: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590800"/>
            <a:ext cx="754380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Input:</a:t>
            </a:r>
            <a:r>
              <a:rPr lang="en-US" sz="2000" dirty="0" smtClean="0"/>
              <a:t> A row-normalized affinity matrix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000" dirty="0" smtClean="0"/>
              <a:t> and the number of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r>
              <a:rPr lang="en-US" sz="2000" b="1" dirty="0" smtClean="0"/>
              <a:t>Output:</a:t>
            </a:r>
            <a:r>
              <a:rPr lang="en-US" sz="2000" dirty="0" smtClean="0"/>
              <a:t>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Pick an initial vector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Repeat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Set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←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W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endParaRPr lang="en-US" sz="2000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"/>
              </a:rPr>
              <a:t>Set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← |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Increment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Stop when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t-1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≈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/>
              </a:rPr>
              <a:t>Use </a:t>
            </a:r>
            <a:r>
              <a:rPr lang="en-US" sz="2000" i="1" dirty="0" smtClean="0">
                <a:latin typeface="Calibri"/>
              </a:rPr>
              <a:t>k</a:t>
            </a:r>
            <a:r>
              <a:rPr lang="en-US" sz="2000" dirty="0" smtClean="0">
                <a:latin typeface="Calibri"/>
              </a:rPr>
              <a:t>-means to cluster points on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r>
              <a:rPr lang="en-US" sz="2000" dirty="0" smtClean="0">
                <a:latin typeface="Calibri"/>
              </a:rPr>
              <a:t> and return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038600" y="1143000"/>
            <a:ext cx="2286000" cy="1295400"/>
          </a:xfrm>
          <a:prstGeom prst="wedgeRoundRectCallout">
            <a:avLst>
              <a:gd name="adj1" fmla="val -7825"/>
              <a:gd name="adj2" fmla="val 671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W</a:t>
            </a:r>
            <a:r>
              <a:rPr lang="en-US" dirty="0" smtClean="0"/>
              <a:t> can be swapped for other graph cut criteria or similarity function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705600" y="1066800"/>
            <a:ext cx="2286000" cy="1371600"/>
          </a:xfrm>
          <a:prstGeom prst="wedgeRoundRectCallout">
            <a:avLst>
              <a:gd name="adj1" fmla="val 13883"/>
              <a:gd name="adj2" fmla="val 6705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be determined automatically at the end (e.g., G-means) since embedding does not require </a:t>
            </a:r>
            <a:r>
              <a:rPr lang="en-US" i="1" dirty="0" smtClean="0"/>
              <a:t>k</a:t>
            </a:r>
            <a:endParaRPr lang="en-US" i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143000" y="1143000"/>
            <a:ext cx="2438400" cy="1295400"/>
          </a:xfrm>
          <a:prstGeom prst="wedgeRoundRectCallout">
            <a:avLst>
              <a:gd name="adj1" fmla="val 34960"/>
              <a:gd name="adj2" fmla="val 13438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Different ways to pick </a:t>
            </a:r>
            <a:r>
              <a:rPr lang="en-US" i="1" dirty="0" smtClean="0"/>
              <a:t>v</a:t>
            </a:r>
            <a:r>
              <a:rPr lang="en-US" i="1" baseline="30000" dirty="0" smtClean="0"/>
              <a:t>0</a:t>
            </a:r>
            <a:r>
              <a:rPr lang="en-US" dirty="0" smtClean="0"/>
              <a:t> (random, node degree, exponential)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038600" y="3429000"/>
            <a:ext cx="2286000" cy="1524000"/>
          </a:xfrm>
          <a:prstGeom prst="wedgeRoundRectCallout">
            <a:avLst>
              <a:gd name="adj1" fmla="val -64736"/>
              <a:gd name="adj2" fmla="val 5323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Better stopping condition? Suggested: entropy, mutual information, modularity, …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781800" y="3429000"/>
            <a:ext cx="2057400" cy="1524000"/>
          </a:xfrm>
          <a:prstGeom prst="wedgeRoundRectCallout">
            <a:avLst>
              <a:gd name="adj1" fmla="val -138990"/>
              <a:gd name="adj2" fmla="val 8006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multiple </a:t>
            </a:r>
            <a:r>
              <a:rPr lang="en-US" i="1" dirty="0" err="1" smtClean="0"/>
              <a:t>v</a:t>
            </a:r>
            <a:r>
              <a:rPr lang="en-US" i="1" baseline="30000" dirty="0" err="1" smtClean="0"/>
              <a:t>t</a:t>
            </a:r>
            <a:r>
              <a:rPr lang="en-US" dirty="0" err="1" smtClean="0"/>
              <a:t>’s</a:t>
            </a:r>
            <a:r>
              <a:rPr lang="en-US" dirty="0" smtClean="0"/>
              <a:t> from different </a:t>
            </a:r>
            <a:r>
              <a:rPr lang="en-US" i="1" dirty="0" smtClean="0"/>
              <a:t>v</a:t>
            </a:r>
            <a:r>
              <a:rPr lang="en-US" i="1" baseline="30000" dirty="0" smtClean="0"/>
              <a:t>0</a:t>
            </a:r>
            <a:r>
              <a:rPr lang="en-US" dirty="0" smtClean="0"/>
              <a:t>’s for multi-dimensional embedding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as a General Method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r>
              <a:rPr lang="en-US" dirty="0" smtClean="0"/>
              <a:t>A basic power iteration clustering algorithm: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590800"/>
            <a:ext cx="754380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Input:</a:t>
            </a:r>
            <a:r>
              <a:rPr lang="en-US" sz="2000" dirty="0" smtClean="0"/>
              <a:t> A row-normalized affinity matrix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000" dirty="0" smtClean="0"/>
              <a:t> and the number of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r>
              <a:rPr lang="en-US" sz="2000" b="1" dirty="0" smtClean="0"/>
              <a:t>Output:</a:t>
            </a:r>
            <a:r>
              <a:rPr lang="en-US" sz="2000" dirty="0" smtClean="0"/>
              <a:t>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Pick an initial vector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Repeat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Set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←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W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endParaRPr lang="en-US" sz="2000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"/>
              </a:rPr>
              <a:t>Set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← |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Increment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Stop when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t-1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≈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/>
              </a:rPr>
              <a:t>Use </a:t>
            </a:r>
            <a:r>
              <a:rPr lang="en-US" sz="2000" i="1" dirty="0" smtClean="0">
                <a:latin typeface="Calibri"/>
              </a:rPr>
              <a:t>k</a:t>
            </a:r>
            <a:r>
              <a:rPr lang="en-US" sz="2000" dirty="0" smtClean="0">
                <a:latin typeface="Calibri"/>
              </a:rPr>
              <a:t>-means to cluster points on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r>
              <a:rPr lang="en-US" sz="2000" dirty="0" smtClean="0">
                <a:latin typeface="Calibri"/>
              </a:rPr>
              <a:t> and return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038600" y="1143000"/>
            <a:ext cx="2286000" cy="1295400"/>
          </a:xfrm>
          <a:prstGeom prst="wedgeRoundRectCallout">
            <a:avLst>
              <a:gd name="adj1" fmla="val -7825"/>
              <a:gd name="adj2" fmla="val 671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W</a:t>
            </a:r>
            <a:r>
              <a:rPr lang="en-US" dirty="0" smtClean="0"/>
              <a:t> can be swapped for other graph cut criteria or similarity function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705600" y="1066800"/>
            <a:ext cx="2286000" cy="1371600"/>
          </a:xfrm>
          <a:prstGeom prst="wedgeRoundRectCallout">
            <a:avLst>
              <a:gd name="adj1" fmla="val 13883"/>
              <a:gd name="adj2" fmla="val 6705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be determined automatically at the end (e.g., G-means) since embedding does not require </a:t>
            </a:r>
            <a:r>
              <a:rPr lang="en-US" i="1" dirty="0" smtClean="0"/>
              <a:t>k</a:t>
            </a:r>
            <a:endParaRPr lang="en-US" i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143000" y="1143000"/>
            <a:ext cx="2438400" cy="1295400"/>
          </a:xfrm>
          <a:prstGeom prst="wedgeRoundRectCallout">
            <a:avLst>
              <a:gd name="adj1" fmla="val 34960"/>
              <a:gd name="adj2" fmla="val 13438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Different ways to pick </a:t>
            </a:r>
            <a:r>
              <a:rPr lang="en-US" i="1" dirty="0" smtClean="0"/>
              <a:t>v</a:t>
            </a:r>
            <a:r>
              <a:rPr lang="en-US" i="1" baseline="30000" dirty="0" smtClean="0"/>
              <a:t>0</a:t>
            </a:r>
            <a:r>
              <a:rPr lang="en-US" dirty="0" smtClean="0"/>
              <a:t> (random, node degree, exponential)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038600" y="3429000"/>
            <a:ext cx="2286000" cy="1524000"/>
          </a:xfrm>
          <a:prstGeom prst="wedgeRoundRectCallout">
            <a:avLst>
              <a:gd name="adj1" fmla="val -64736"/>
              <a:gd name="adj2" fmla="val 5323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Better stopping condition? Suggested: entropy, mutual information, modularity, …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781800" y="3429000"/>
            <a:ext cx="2057400" cy="1524000"/>
          </a:xfrm>
          <a:prstGeom prst="wedgeRoundRectCallout">
            <a:avLst>
              <a:gd name="adj1" fmla="val -138990"/>
              <a:gd name="adj2" fmla="val 8006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multiple </a:t>
            </a:r>
            <a:r>
              <a:rPr lang="en-US" i="1" dirty="0" err="1" smtClean="0"/>
              <a:t>v</a:t>
            </a:r>
            <a:r>
              <a:rPr lang="en-US" i="1" baseline="30000" dirty="0" err="1" smtClean="0"/>
              <a:t>t</a:t>
            </a:r>
            <a:r>
              <a:rPr lang="en-US" dirty="0" err="1" smtClean="0"/>
              <a:t>’s</a:t>
            </a:r>
            <a:r>
              <a:rPr lang="en-US" dirty="0" smtClean="0"/>
              <a:t> from different </a:t>
            </a:r>
            <a:r>
              <a:rPr lang="en-US" i="1" dirty="0" smtClean="0"/>
              <a:t>v</a:t>
            </a:r>
            <a:r>
              <a:rPr lang="en-US" i="1" baseline="30000" dirty="0" smtClean="0"/>
              <a:t>0</a:t>
            </a:r>
            <a:r>
              <a:rPr lang="en-US" dirty="0" smtClean="0"/>
              <a:t>’s for multi-dimensional embedding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228600" y="5943600"/>
            <a:ext cx="3962400" cy="762000"/>
          </a:xfrm>
          <a:prstGeom prst="wedgeRoundRectCallout">
            <a:avLst>
              <a:gd name="adj1" fmla="val -5734"/>
              <a:gd name="adj2" fmla="val -74618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other methods for final clustering (e.g., Gaussian mixture model)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 as a General Method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r>
              <a:rPr lang="en-US" dirty="0" smtClean="0"/>
              <a:t>A basic power iteration clustering algorithm: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590800"/>
            <a:ext cx="754380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Input:</a:t>
            </a:r>
            <a:r>
              <a:rPr lang="en-US" sz="2000" dirty="0" smtClean="0"/>
              <a:t> A row-normalized affinity matrix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000" dirty="0" smtClean="0"/>
              <a:t> and the number of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r>
              <a:rPr lang="en-US" sz="2000" b="1" dirty="0" smtClean="0"/>
              <a:t>Output:</a:t>
            </a:r>
            <a:r>
              <a:rPr lang="en-US" sz="2000" dirty="0" smtClean="0"/>
              <a:t>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Pick an initial vector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Repeat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Set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←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W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endParaRPr lang="en-US" sz="2000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"/>
              </a:rPr>
              <a:t>Set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← |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Increment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Stop when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t-1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≈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/>
              </a:rPr>
              <a:t>Use </a:t>
            </a:r>
            <a:r>
              <a:rPr lang="en-US" sz="2000" i="1" dirty="0" smtClean="0">
                <a:latin typeface="Calibri"/>
              </a:rPr>
              <a:t>k</a:t>
            </a:r>
            <a:r>
              <a:rPr lang="en-US" sz="2000" dirty="0" smtClean="0">
                <a:latin typeface="Calibri"/>
              </a:rPr>
              <a:t>-means to cluster points on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r>
              <a:rPr lang="en-US" sz="2000" dirty="0" smtClean="0">
                <a:latin typeface="Calibri"/>
              </a:rPr>
              <a:t> and return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038600" y="1143000"/>
            <a:ext cx="2286000" cy="1295400"/>
          </a:xfrm>
          <a:prstGeom prst="wedgeRoundRectCallout">
            <a:avLst>
              <a:gd name="adj1" fmla="val -7825"/>
              <a:gd name="adj2" fmla="val 671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W</a:t>
            </a:r>
            <a:r>
              <a:rPr lang="en-US" dirty="0" smtClean="0"/>
              <a:t> can be swapped for other graph cut criteria or similarity function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705600" y="1066800"/>
            <a:ext cx="2286000" cy="1371600"/>
          </a:xfrm>
          <a:prstGeom prst="wedgeRoundRectCallout">
            <a:avLst>
              <a:gd name="adj1" fmla="val 13883"/>
              <a:gd name="adj2" fmla="val 6705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 be determined automatically at the end (e.g., G-means) since embedding does not require </a:t>
            </a:r>
            <a:r>
              <a:rPr lang="en-US" i="1" dirty="0" smtClean="0"/>
              <a:t>k</a:t>
            </a:r>
            <a:endParaRPr lang="en-US" i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143000" y="1143000"/>
            <a:ext cx="2438400" cy="1295400"/>
          </a:xfrm>
          <a:prstGeom prst="wedgeRoundRectCallout">
            <a:avLst>
              <a:gd name="adj1" fmla="val 34960"/>
              <a:gd name="adj2" fmla="val 13438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Different ways to pick </a:t>
            </a:r>
            <a:r>
              <a:rPr lang="en-US" i="1" dirty="0" smtClean="0"/>
              <a:t>v</a:t>
            </a:r>
            <a:r>
              <a:rPr lang="en-US" i="1" baseline="30000" dirty="0" smtClean="0"/>
              <a:t>0</a:t>
            </a:r>
            <a:r>
              <a:rPr lang="en-US" dirty="0" smtClean="0"/>
              <a:t> (random, node degree, exponential)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038600" y="3429000"/>
            <a:ext cx="2286000" cy="1524000"/>
          </a:xfrm>
          <a:prstGeom prst="wedgeRoundRectCallout">
            <a:avLst>
              <a:gd name="adj1" fmla="val -64736"/>
              <a:gd name="adj2" fmla="val 5323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Better stopping condition? Suggested: entropy, mutual information, modularity, …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781800" y="3429000"/>
            <a:ext cx="2057400" cy="1524000"/>
          </a:xfrm>
          <a:prstGeom prst="wedgeRoundRectCallout">
            <a:avLst>
              <a:gd name="adj1" fmla="val -138990"/>
              <a:gd name="adj2" fmla="val 8006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multiple </a:t>
            </a:r>
            <a:r>
              <a:rPr lang="en-US" i="1" dirty="0" err="1" smtClean="0"/>
              <a:t>v</a:t>
            </a:r>
            <a:r>
              <a:rPr lang="en-US" i="1" baseline="30000" dirty="0" err="1" smtClean="0"/>
              <a:t>t</a:t>
            </a:r>
            <a:r>
              <a:rPr lang="en-US" dirty="0" err="1" smtClean="0"/>
              <a:t>’s</a:t>
            </a:r>
            <a:r>
              <a:rPr lang="en-US" dirty="0" smtClean="0"/>
              <a:t> from different </a:t>
            </a:r>
            <a:r>
              <a:rPr lang="en-US" i="1" dirty="0" smtClean="0"/>
              <a:t>v</a:t>
            </a:r>
            <a:r>
              <a:rPr lang="en-US" i="1" baseline="30000" dirty="0" smtClean="0"/>
              <a:t>0</a:t>
            </a:r>
            <a:r>
              <a:rPr lang="en-US" dirty="0" smtClean="0"/>
              <a:t>’s for multi-dimensional embedding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228600" y="5943600"/>
            <a:ext cx="3962400" cy="762000"/>
          </a:xfrm>
          <a:prstGeom prst="wedgeRoundRectCallout">
            <a:avLst>
              <a:gd name="adj1" fmla="val -5734"/>
              <a:gd name="adj2" fmla="val -74618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other methods for final clustering (e.g., Gaussian mixture model)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419600" y="5943600"/>
            <a:ext cx="4419600" cy="762000"/>
          </a:xfrm>
          <a:prstGeom prst="wedgeRoundRectCallout">
            <a:avLst>
              <a:gd name="adj1" fmla="val -58105"/>
              <a:gd name="adj2" fmla="val -22053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Methods become fast and/or exact on a one-dimension embedding (e.g., k-means)!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Clustering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Things to consider:</a:t>
            </a:r>
          </a:p>
          <a:p>
            <a:pPr lvl="1"/>
            <a:r>
              <a:rPr lang="en-US" dirty="0" smtClean="0"/>
              <a:t>Choosing </a:t>
            </a:r>
            <a:r>
              <a:rPr lang="en-US" dirty="0"/>
              <a:t>a similarity </a:t>
            </a:r>
            <a:r>
              <a:rPr lang="en-US" dirty="0" smtClean="0"/>
              <a:t>function</a:t>
            </a:r>
            <a:endParaRPr lang="en-US" dirty="0"/>
          </a:p>
          <a:p>
            <a:pPr lvl="1"/>
            <a:r>
              <a:rPr lang="en-US" dirty="0" smtClean="0"/>
              <a:t>Choosing the number of clusters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Which eigenvectors should be considered “significant</a:t>
            </a:r>
            <a:r>
              <a:rPr lang="en-US" dirty="0" smtClean="0"/>
              <a:t>”?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top or bottom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dirty="0"/>
              <a:t> is not always the </a:t>
            </a:r>
            <a:r>
              <a:rPr lang="en-US" dirty="0" smtClean="0"/>
              <a:t>best for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 </a:t>
            </a:r>
            <a:r>
              <a:rPr lang="en-US" dirty="0" smtClean="0"/>
              <a:t>clusters, </a:t>
            </a:r>
            <a:r>
              <a:rPr lang="en-US" dirty="0"/>
              <a:t>especially on noisy </a:t>
            </a:r>
            <a:r>
              <a:rPr lang="en-US" dirty="0" smtClean="0"/>
              <a:t>data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(Li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et al. 2007, Xiang &amp; Gong 2008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dirty="0"/>
              <a:t>Finding eigenvectors and eigenvalues of a matrix is very slow in </a:t>
            </a:r>
            <a:r>
              <a:rPr lang="en-US" dirty="0" smtClean="0"/>
              <a:t>general: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O(n</a:t>
            </a:r>
            <a:r>
              <a:rPr lang="en-US" i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Construction and storage of, and operations 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 dense similarity matrix could be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expensive: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O(n</a:t>
            </a:r>
            <a:r>
              <a:rPr lang="en-US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Scale Considerations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But…what if the dataset is large and the similarity matrix is dense? For example, a large document collection where each data point is a term vector?</a:t>
            </a:r>
          </a:p>
          <a:p>
            <a:r>
              <a:rPr lang="en-US"/>
              <a:t>Constructing, storing, and operating on an NxN dense matrix is very inefficient in time and space.</a:t>
            </a:r>
            <a:endParaRPr lang="en-US" i="1"/>
          </a:p>
          <a:p>
            <a:endParaRPr lang="en-US" i="1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Lazy computation of distances and normalizers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610600" cy="4953000"/>
          </a:xfrm>
        </p:spPr>
        <p:txBody>
          <a:bodyPr/>
          <a:lstStyle/>
          <a:p>
            <a:r>
              <a:rPr lang="en-US" sz="2800"/>
              <a:t>Recall PIC’s update is</a:t>
            </a:r>
          </a:p>
          <a:p>
            <a:pPr lvl="1"/>
            <a:r>
              <a:rPr lang="en-US" sz="2400" b="1" i="1">
                <a:solidFill>
                  <a:srgbClr val="0066FF"/>
                </a:solidFill>
              </a:rPr>
              <a:t>v</a:t>
            </a:r>
            <a:r>
              <a:rPr lang="en-US" sz="2400" i="1" baseline="30000">
                <a:solidFill>
                  <a:srgbClr val="0066FF"/>
                </a:solidFill>
              </a:rPr>
              <a:t>t</a:t>
            </a:r>
            <a:r>
              <a:rPr lang="en-US" sz="2400" i="1">
                <a:solidFill>
                  <a:srgbClr val="0066FF"/>
                </a:solidFill>
              </a:rPr>
              <a:t> = W*</a:t>
            </a:r>
            <a:r>
              <a:rPr lang="en-US" sz="2400" b="1" i="1">
                <a:solidFill>
                  <a:srgbClr val="0066FF"/>
                </a:solidFill>
              </a:rPr>
              <a:t>v</a:t>
            </a:r>
            <a:r>
              <a:rPr lang="en-US" sz="2400" i="1" baseline="30000">
                <a:solidFill>
                  <a:srgbClr val="0066FF"/>
                </a:solidFill>
              </a:rPr>
              <a:t>t-1 = </a:t>
            </a:r>
            <a:r>
              <a:rPr lang="en-US" sz="2400" i="1">
                <a:solidFill>
                  <a:srgbClr val="0066FF"/>
                </a:solidFill>
              </a:rPr>
              <a:t>= D</a:t>
            </a:r>
            <a:r>
              <a:rPr lang="en-US" sz="2400" i="1" baseline="30000">
                <a:solidFill>
                  <a:srgbClr val="0066FF"/>
                </a:solidFill>
              </a:rPr>
              <a:t>-1</a:t>
            </a:r>
            <a:r>
              <a:rPr lang="en-US" sz="2400" i="1">
                <a:solidFill>
                  <a:srgbClr val="0066FF"/>
                </a:solidFill>
              </a:rPr>
              <a:t>A * </a:t>
            </a:r>
            <a:r>
              <a:rPr lang="en-US" sz="2400" b="1" i="1">
                <a:solidFill>
                  <a:srgbClr val="0066FF"/>
                </a:solidFill>
              </a:rPr>
              <a:t>v</a:t>
            </a:r>
            <a:r>
              <a:rPr lang="en-US" sz="2400" i="1" baseline="30000">
                <a:solidFill>
                  <a:srgbClr val="0066FF"/>
                </a:solidFill>
              </a:rPr>
              <a:t>t-1</a:t>
            </a:r>
            <a:endParaRPr lang="en-US" sz="2400" baseline="30000"/>
          </a:p>
          <a:p>
            <a:pPr lvl="1"/>
            <a:r>
              <a:rPr lang="en-US" sz="2000"/>
              <a:t>…where </a:t>
            </a:r>
            <a:r>
              <a:rPr lang="en-US" sz="2000" i="1">
                <a:solidFill>
                  <a:srgbClr val="0066FF"/>
                </a:solidFill>
              </a:rPr>
              <a:t>D</a:t>
            </a:r>
            <a:r>
              <a:rPr lang="en-US" sz="2000"/>
              <a:t> is the [diagonal] degree matrix: </a:t>
            </a:r>
            <a:r>
              <a:rPr lang="en-US" sz="2400" i="1">
                <a:solidFill>
                  <a:srgbClr val="0066FF"/>
                </a:solidFill>
              </a:rPr>
              <a:t>D=A*</a:t>
            </a:r>
            <a:r>
              <a:rPr lang="en-US" sz="2400" b="1" i="1">
                <a:solidFill>
                  <a:srgbClr val="0066FF"/>
                </a:solidFill>
              </a:rPr>
              <a:t>1</a:t>
            </a:r>
            <a:endParaRPr lang="en-US" sz="2400" b="1"/>
          </a:p>
          <a:p>
            <a:r>
              <a:rPr lang="en-US" sz="2800"/>
              <a:t>My favorite distance metric for text is length-normalized if-idf:</a:t>
            </a:r>
          </a:p>
          <a:p>
            <a:pPr lvl="1"/>
            <a:r>
              <a:rPr lang="en-US" sz="2400"/>
              <a:t>Def’n: A(i,j)=&lt;v</a:t>
            </a:r>
            <a:r>
              <a:rPr lang="en-US" sz="2400" baseline="-25000"/>
              <a:t>i</a:t>
            </a:r>
            <a:r>
              <a:rPr lang="en-US" sz="2400"/>
              <a:t>,v</a:t>
            </a:r>
            <a:r>
              <a:rPr lang="en-US" sz="2400" baseline="-25000"/>
              <a:t>j</a:t>
            </a:r>
            <a:r>
              <a:rPr lang="en-US" sz="2400"/>
              <a:t>&gt;/||v</a:t>
            </a:r>
            <a:r>
              <a:rPr lang="en-US" sz="2400" baseline="-25000"/>
              <a:t>i</a:t>
            </a:r>
            <a:r>
              <a:rPr lang="en-US" sz="2400"/>
              <a:t>||*||v</a:t>
            </a:r>
            <a:r>
              <a:rPr lang="en-US" sz="2400" baseline="-25000"/>
              <a:t>j</a:t>
            </a:r>
            <a:r>
              <a:rPr lang="en-US" sz="2400"/>
              <a:t>||</a:t>
            </a:r>
          </a:p>
          <a:p>
            <a:pPr lvl="1"/>
            <a:r>
              <a:rPr lang="en-US" sz="2400"/>
              <a:t>Let N(i,i)=||v</a:t>
            </a:r>
            <a:r>
              <a:rPr lang="en-US" sz="2400" baseline="-25000"/>
              <a:t>i</a:t>
            </a:r>
            <a:r>
              <a:rPr lang="en-US" sz="2400"/>
              <a:t>|| … </a:t>
            </a:r>
            <a:r>
              <a:rPr lang="en-US" sz="2000"/>
              <a:t>and N(i,j)=0 for i!=j</a:t>
            </a:r>
            <a:endParaRPr lang="en-US" sz="2400"/>
          </a:p>
          <a:p>
            <a:pPr lvl="1"/>
            <a:r>
              <a:rPr lang="en-US" sz="2400"/>
              <a:t>Let F(i,k)=tf-idf weight of word w</a:t>
            </a:r>
            <a:r>
              <a:rPr lang="en-US" sz="2400" baseline="-25000"/>
              <a:t>k</a:t>
            </a:r>
            <a:r>
              <a:rPr lang="en-US" sz="2400"/>
              <a:t> in document v</a:t>
            </a:r>
            <a:r>
              <a:rPr lang="en-US" sz="2400" baseline="-25000"/>
              <a:t>i</a:t>
            </a:r>
          </a:p>
          <a:p>
            <a:pPr lvl="1"/>
            <a:r>
              <a:rPr lang="en-US"/>
              <a:t>Then: A = N</a:t>
            </a:r>
            <a:r>
              <a:rPr lang="en-US" baseline="30000"/>
              <a:t>-1</a:t>
            </a:r>
            <a:r>
              <a:rPr lang="en-US"/>
              <a:t>FF</a:t>
            </a:r>
            <a:r>
              <a:rPr lang="en-US" baseline="30000"/>
              <a:t>T</a:t>
            </a:r>
            <a:r>
              <a:rPr lang="en-US"/>
              <a:t>N</a:t>
            </a:r>
            <a:r>
              <a:rPr lang="en-US" baseline="30000"/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Large Scale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76400"/>
            <a:ext cx="8610600" cy="4953000"/>
          </a:xfrm>
        </p:spPr>
        <p:txBody>
          <a:bodyPr/>
          <a:lstStyle/>
          <a:p>
            <a:r>
              <a:rPr lang="en-US" sz="2800"/>
              <a:t>Recall PIC’s update is</a:t>
            </a:r>
          </a:p>
          <a:p>
            <a:pPr lvl="1"/>
            <a:r>
              <a:rPr lang="en-US" sz="2400"/>
              <a:t>v</a:t>
            </a:r>
            <a:r>
              <a:rPr lang="en-US" sz="2400" baseline="30000"/>
              <a:t>t</a:t>
            </a:r>
            <a:r>
              <a:rPr lang="en-US" sz="2400"/>
              <a:t> = W * v</a:t>
            </a:r>
            <a:r>
              <a:rPr lang="en-US" sz="2400" baseline="30000"/>
              <a:t>t-1 = </a:t>
            </a:r>
            <a:r>
              <a:rPr lang="en-US" sz="2400"/>
              <a:t>= D</a:t>
            </a:r>
            <a:r>
              <a:rPr lang="en-US" sz="2400" baseline="30000"/>
              <a:t>-1</a:t>
            </a:r>
            <a:r>
              <a:rPr lang="en-US" sz="2400"/>
              <a:t>A * v</a:t>
            </a:r>
            <a:r>
              <a:rPr lang="en-US" sz="2400" baseline="30000"/>
              <a:t>t-1</a:t>
            </a:r>
          </a:p>
          <a:p>
            <a:pPr lvl="1"/>
            <a:r>
              <a:rPr lang="en-US" sz="2000"/>
              <a:t>…where D is the [diagonal] degree matrix: </a:t>
            </a:r>
            <a:r>
              <a:rPr lang="en-US" sz="2400"/>
              <a:t>D=A*</a:t>
            </a:r>
            <a:r>
              <a:rPr lang="en-US" sz="2400" b="1"/>
              <a:t>1</a:t>
            </a:r>
          </a:p>
          <a:p>
            <a:pPr lvl="1"/>
            <a:r>
              <a:rPr lang="en-US" sz="2400"/>
              <a:t>Let F(i,k)=TFIDF weight of word w</a:t>
            </a:r>
            <a:r>
              <a:rPr lang="en-US" sz="2400" baseline="-25000"/>
              <a:t>k</a:t>
            </a:r>
            <a:r>
              <a:rPr lang="en-US" sz="2400"/>
              <a:t> in document v</a:t>
            </a:r>
            <a:r>
              <a:rPr lang="en-US" sz="2400" baseline="-25000"/>
              <a:t>i</a:t>
            </a:r>
          </a:p>
          <a:p>
            <a:pPr lvl="1"/>
            <a:r>
              <a:rPr lang="en-US" sz="2400"/>
              <a:t>Compute N(i,i)=||v</a:t>
            </a:r>
            <a:r>
              <a:rPr lang="en-US" sz="2400" baseline="-25000"/>
              <a:t>i</a:t>
            </a:r>
            <a:r>
              <a:rPr lang="en-US" sz="2400"/>
              <a:t>|| … </a:t>
            </a:r>
            <a:r>
              <a:rPr lang="en-US" sz="2000"/>
              <a:t>and N(i,j)=0 for i!=j</a:t>
            </a:r>
            <a:endParaRPr lang="en-US" sz="2400"/>
          </a:p>
          <a:p>
            <a:pPr lvl="1"/>
            <a:r>
              <a:rPr lang="en-US" sz="2400" b="1"/>
              <a:t>Don’t</a:t>
            </a:r>
            <a:r>
              <a:rPr lang="en-US" sz="2400"/>
              <a:t> compute A = N</a:t>
            </a:r>
            <a:r>
              <a:rPr lang="en-US" sz="2400" baseline="30000"/>
              <a:t>-1</a:t>
            </a:r>
            <a:r>
              <a:rPr lang="en-US" sz="2400"/>
              <a:t>FF</a:t>
            </a:r>
            <a:r>
              <a:rPr lang="en-US" sz="2400" baseline="30000"/>
              <a:t>T</a:t>
            </a:r>
            <a:r>
              <a:rPr lang="en-US" sz="2400"/>
              <a:t>N</a:t>
            </a:r>
            <a:r>
              <a:rPr lang="en-US" sz="2400" baseline="30000"/>
              <a:t>-1</a:t>
            </a:r>
          </a:p>
          <a:p>
            <a:pPr lvl="1"/>
            <a:r>
              <a:rPr lang="en-US" sz="2400"/>
              <a:t>Let D(i,i)= N</a:t>
            </a:r>
            <a:r>
              <a:rPr lang="en-US" sz="2400" baseline="30000"/>
              <a:t>-1</a:t>
            </a:r>
            <a:r>
              <a:rPr lang="en-US" sz="2400"/>
              <a:t>FF</a:t>
            </a:r>
            <a:r>
              <a:rPr lang="en-US" sz="2400" baseline="30000"/>
              <a:t>T</a:t>
            </a:r>
            <a:r>
              <a:rPr lang="en-US" sz="2400"/>
              <a:t>N</a:t>
            </a:r>
            <a:r>
              <a:rPr lang="en-US" sz="2400" baseline="30000"/>
              <a:t>-1</a:t>
            </a:r>
            <a:r>
              <a:rPr lang="en-US" sz="2400"/>
              <a:t>*</a:t>
            </a:r>
            <a:r>
              <a:rPr lang="en-US" sz="2400" b="1"/>
              <a:t>1 </a:t>
            </a:r>
            <a:r>
              <a:rPr lang="en-US" sz="2400"/>
              <a:t>where </a:t>
            </a:r>
            <a:r>
              <a:rPr lang="en-US" sz="2400" b="1"/>
              <a:t>1 </a:t>
            </a:r>
            <a:r>
              <a:rPr lang="en-US" sz="2400"/>
              <a:t>is an all-1’s vector</a:t>
            </a:r>
          </a:p>
          <a:p>
            <a:pPr lvl="2"/>
            <a:r>
              <a:rPr lang="en-US" sz="2000"/>
              <a:t>Computed as D=N</a:t>
            </a:r>
            <a:r>
              <a:rPr lang="en-US" sz="2000" baseline="30000"/>
              <a:t>-1(</a:t>
            </a:r>
            <a:r>
              <a:rPr lang="en-US" sz="2000"/>
              <a:t>F</a:t>
            </a:r>
            <a:r>
              <a:rPr lang="en-US" sz="2000" baseline="30000"/>
              <a:t> (</a:t>
            </a:r>
            <a:r>
              <a:rPr lang="en-US" sz="2000"/>
              <a:t>F</a:t>
            </a:r>
            <a:r>
              <a:rPr lang="en-US" sz="2000" baseline="30000"/>
              <a:t>T</a:t>
            </a:r>
            <a:r>
              <a:rPr lang="en-US" sz="2000"/>
              <a:t> (N</a:t>
            </a:r>
            <a:r>
              <a:rPr lang="en-US" sz="2000" baseline="30000"/>
              <a:t>-1</a:t>
            </a:r>
            <a:r>
              <a:rPr lang="en-US"/>
              <a:t>*</a:t>
            </a:r>
            <a:r>
              <a:rPr lang="en-US" sz="2000" b="1"/>
              <a:t>1</a:t>
            </a:r>
            <a:r>
              <a:rPr lang="en-US" sz="2000"/>
              <a:t>))) for efficiency</a:t>
            </a:r>
          </a:p>
          <a:p>
            <a:pPr lvl="1"/>
            <a:r>
              <a:rPr lang="en-US"/>
              <a:t>New update:</a:t>
            </a:r>
          </a:p>
          <a:p>
            <a:pPr lvl="2"/>
            <a:r>
              <a:rPr lang="en-US" sz="3200"/>
              <a:t>v</a:t>
            </a:r>
            <a:r>
              <a:rPr lang="en-US" sz="3200" baseline="30000"/>
              <a:t>t</a:t>
            </a:r>
            <a:r>
              <a:rPr lang="en-US" sz="3200"/>
              <a:t> = D</a:t>
            </a:r>
            <a:r>
              <a:rPr lang="en-US" sz="3200" baseline="30000"/>
              <a:t>-1</a:t>
            </a:r>
            <a:r>
              <a:rPr lang="en-US" sz="3200"/>
              <a:t>A * v</a:t>
            </a:r>
            <a:r>
              <a:rPr lang="en-US" sz="3200" baseline="30000"/>
              <a:t>t-1</a:t>
            </a:r>
            <a:r>
              <a:rPr lang="en-US" sz="3200"/>
              <a:t> = D</a:t>
            </a:r>
            <a:r>
              <a:rPr lang="en-US" sz="3200" baseline="30000"/>
              <a:t>-1</a:t>
            </a:r>
            <a:r>
              <a:rPr lang="en-US" sz="3200"/>
              <a:t> N</a:t>
            </a:r>
            <a:r>
              <a:rPr lang="en-US" sz="3200" baseline="30000"/>
              <a:t>-1</a:t>
            </a:r>
            <a:r>
              <a:rPr lang="en-US" sz="3200"/>
              <a:t>FF</a:t>
            </a:r>
            <a:r>
              <a:rPr lang="en-US" sz="3200" baseline="30000"/>
              <a:t>T</a:t>
            </a:r>
            <a:r>
              <a:rPr lang="en-US" sz="3200"/>
              <a:t>N</a:t>
            </a:r>
            <a:r>
              <a:rPr lang="en-US" sz="3200" baseline="30000"/>
              <a:t>-1 </a:t>
            </a:r>
            <a:r>
              <a:rPr lang="en-US"/>
              <a:t>*</a:t>
            </a:r>
            <a:r>
              <a:rPr lang="en-US" sz="3200"/>
              <a:t>v</a:t>
            </a:r>
            <a:r>
              <a:rPr lang="en-US" sz="3200" baseline="30000"/>
              <a:t>t-1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Experimental results</a:t>
            </a:r>
          </a:p>
        </p:txBody>
      </p:sp>
      <p:sp>
        <p:nvSpPr>
          <p:cNvPr id="84995" name="Content Placeholder 3"/>
          <p:cNvSpPr>
            <a:spLocks noGrp="1"/>
          </p:cNvSpPr>
          <p:nvPr>
            <p:ph idx="4294967295"/>
          </p:nvPr>
        </p:nvSpPr>
        <p:spPr>
          <a:xfrm>
            <a:off x="304800" y="1524000"/>
            <a:ext cx="8382000" cy="4953000"/>
          </a:xfrm>
        </p:spPr>
        <p:txBody>
          <a:bodyPr/>
          <a:lstStyle/>
          <a:p>
            <a:r>
              <a:rPr lang="en-US" sz="2800"/>
              <a:t>RCV1 text classification dataset</a:t>
            </a:r>
          </a:p>
          <a:p>
            <a:pPr lvl="1"/>
            <a:r>
              <a:rPr lang="en-US" sz="2400"/>
              <a:t>800k + newswire stories</a:t>
            </a:r>
          </a:p>
          <a:p>
            <a:pPr lvl="1"/>
            <a:r>
              <a:rPr lang="en-US" sz="2400"/>
              <a:t>Category labels from </a:t>
            </a:r>
            <a:r>
              <a:rPr lang="en-US" sz="2400" i="1"/>
              <a:t>industry</a:t>
            </a:r>
            <a:r>
              <a:rPr lang="en-US" sz="2400"/>
              <a:t> vocabulary</a:t>
            </a:r>
          </a:p>
          <a:p>
            <a:pPr lvl="1"/>
            <a:r>
              <a:rPr lang="en-US" sz="2400"/>
              <a:t>Took single-label documents and categories with at least 500 instances</a:t>
            </a:r>
          </a:p>
          <a:p>
            <a:pPr lvl="1"/>
            <a:r>
              <a:rPr lang="en-US" sz="2400"/>
              <a:t>Result: 193,844 documents, 103 categories</a:t>
            </a:r>
          </a:p>
          <a:p>
            <a:r>
              <a:rPr lang="en-US" sz="2800"/>
              <a:t>Generated 100 random category pairs</a:t>
            </a:r>
          </a:p>
          <a:p>
            <a:pPr lvl="1"/>
            <a:r>
              <a:rPr lang="en-US" sz="2400"/>
              <a:t>Each is all documents from two categories</a:t>
            </a:r>
          </a:p>
          <a:p>
            <a:pPr lvl="1"/>
            <a:r>
              <a:rPr lang="en-US" sz="2400"/>
              <a:t>Range in size and difficulty</a:t>
            </a:r>
          </a:p>
          <a:p>
            <a:pPr lvl="1"/>
            <a:r>
              <a:rPr lang="en-US" sz="2400"/>
              <a:t>Pick category 1, with m</a:t>
            </a:r>
            <a:r>
              <a:rPr lang="en-US" sz="2400" baseline="-25000"/>
              <a:t>1</a:t>
            </a:r>
            <a:r>
              <a:rPr lang="en-US" sz="2400"/>
              <a:t> examples</a:t>
            </a:r>
          </a:p>
          <a:p>
            <a:pPr lvl="1"/>
            <a:r>
              <a:rPr lang="en-US" sz="2400"/>
              <a:t>Pick category 2 such that 0.5m</a:t>
            </a:r>
            <a:r>
              <a:rPr lang="en-US" sz="2400" baseline="-25000"/>
              <a:t>1</a:t>
            </a:r>
            <a:r>
              <a:rPr lang="en-US" sz="2400"/>
              <a:t>&lt;m</a:t>
            </a:r>
            <a:r>
              <a:rPr lang="en-US" sz="2400" baseline="-25000"/>
              <a:t>2</a:t>
            </a:r>
            <a:r>
              <a:rPr lang="en-US" sz="2400"/>
              <a:t>&lt;2m</a:t>
            </a:r>
            <a:r>
              <a:rPr lang="en-US" sz="2400" baseline="-25000"/>
              <a:t>1</a:t>
            </a:r>
            <a:endParaRPr lang="en-US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 cstate="print"/>
          <a:srcRect l="33711" t="40953" r="20000" b="32922"/>
          <a:stretch>
            <a:fillRect/>
          </a:stretch>
        </p:blipFill>
        <p:spPr bwMode="auto">
          <a:xfrm>
            <a:off x="457200" y="1676400"/>
            <a:ext cx="75438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Box 5"/>
          <p:cNvSpPr txBox="1">
            <a:spLocks noChangeArrowheads="1"/>
          </p:cNvSpPr>
          <p:nvPr/>
        </p:nvSpPr>
        <p:spPr bwMode="auto">
          <a:xfrm>
            <a:off x="457200" y="4724400"/>
            <a:ext cx="8382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NCUTevd: NCut using eigenvalue decomposition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NCUTiram: Implicit Restarted Arnoldi Method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No statistically significant  difference between NCUTevd and PIC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Preview: Accuracy</a:t>
            </a:r>
            <a:endParaRPr lang="en-US" dirty="0"/>
          </a:p>
        </p:txBody>
      </p:sp>
      <p:pic>
        <p:nvPicPr>
          <p:cNvPr id="30722" name="Picture 2" descr="C:\Users\frank\Desktop\Submissions\2010ICML\charts\nmi-ncutnjw-pic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4953000" cy="49530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6075" t="37846" r="37761" b="27422"/>
          <a:stretch>
            <a:fillRect/>
          </a:stretch>
        </p:blipFill>
        <p:spPr bwMode="auto">
          <a:xfrm>
            <a:off x="1600200" y="1447800"/>
            <a:ext cx="53340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 cstate="print"/>
          <a:srcRect l="26666" t="19064" r="4402" b="13152"/>
          <a:stretch>
            <a:fillRect/>
          </a:stretch>
        </p:blipFill>
        <p:spPr bwMode="auto">
          <a:xfrm>
            <a:off x="609600" y="1295400"/>
            <a:ext cx="75438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Linear run-time implies </a:t>
            </a:r>
            <a:r>
              <a:rPr lang="en-US" i="1"/>
              <a:t>constant </a:t>
            </a:r>
            <a:r>
              <a:rPr lang="en-US"/>
              <a:t>number of iterations.</a:t>
            </a:r>
          </a:p>
          <a:p>
            <a:r>
              <a:rPr lang="en-US"/>
              <a:t>Number of iterations to “acceleration-convergence” is hard to analyze:</a:t>
            </a:r>
          </a:p>
          <a:p>
            <a:pPr lvl="1"/>
            <a:r>
              <a:rPr lang="en-US"/>
              <a:t>Faster than a single complete run of power iteration to convergence.</a:t>
            </a:r>
          </a:p>
          <a:p>
            <a:pPr lvl="1"/>
            <a:r>
              <a:rPr lang="en-US"/>
              <a:t>On our datasets</a:t>
            </a:r>
          </a:p>
          <a:p>
            <a:pPr lvl="2"/>
            <a:r>
              <a:rPr lang="en-US"/>
              <a:t>10-20 iterations is typical</a:t>
            </a:r>
          </a:p>
          <a:p>
            <a:pPr lvl="2"/>
            <a:r>
              <a:rPr lang="en-US"/>
              <a:t>30-35 is exceptional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r>
              <a:rPr lang="en-US"/>
              <a:t>Various correlation results:</a:t>
            </a: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 cstate="print"/>
          <a:srcRect l="9058" t="54477" r="50693" b="21625"/>
          <a:stretch>
            <a:fillRect/>
          </a:stretch>
        </p:blipFill>
        <p:spPr bwMode="auto">
          <a:xfrm>
            <a:off x="1295400" y="2101850"/>
            <a:ext cx="60198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2" cstate="print"/>
          <a:srcRect l="49307" t="54688" r="11951" b="23586"/>
          <a:stretch>
            <a:fillRect/>
          </a:stretch>
        </p:blipFill>
        <p:spPr bwMode="auto">
          <a:xfrm>
            <a:off x="1447800" y="4513263"/>
            <a:ext cx="579120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Preview: Accuracy</a:t>
            </a:r>
            <a:endParaRPr lang="en-US" dirty="0"/>
          </a:p>
        </p:txBody>
      </p:sp>
      <p:pic>
        <p:nvPicPr>
          <p:cNvPr id="30722" name="Picture 2" descr="C:\Users\frank\Desktop\Submissions\2010ICML\charts\nmi-ncutnjw-pic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4953000" cy="4953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ounded Rectangular Callout 6"/>
          <p:cNvSpPr/>
          <p:nvPr/>
        </p:nvSpPr>
        <p:spPr>
          <a:xfrm>
            <a:off x="609600" y="1752600"/>
            <a:ext cx="1676400" cy="1600200"/>
          </a:xfrm>
          <a:prstGeom prst="wedgeRoundRectCallout">
            <a:avLst>
              <a:gd name="adj1" fmla="val 100758"/>
              <a:gd name="adj2" fmla="val -160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Upper triangle: PIC does better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Preview: Accuracy</a:t>
            </a:r>
            <a:endParaRPr lang="en-US" dirty="0"/>
          </a:p>
        </p:txBody>
      </p:sp>
      <p:pic>
        <p:nvPicPr>
          <p:cNvPr id="30722" name="Picture 2" descr="C:\Users\frank\Desktop\Submissions\2010ICML\charts\nmi-ncutnjw-pic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4953000" cy="4953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ounded Rectangular Callout 6"/>
          <p:cNvSpPr/>
          <p:nvPr/>
        </p:nvSpPr>
        <p:spPr>
          <a:xfrm>
            <a:off x="609600" y="1752600"/>
            <a:ext cx="1676400" cy="1600200"/>
          </a:xfrm>
          <a:prstGeom prst="wedgeRoundRectCallout">
            <a:avLst>
              <a:gd name="adj1" fmla="val 100758"/>
              <a:gd name="adj2" fmla="val -160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Upper triangle: PIC does better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010400" y="3810000"/>
            <a:ext cx="1676400" cy="1905000"/>
          </a:xfrm>
          <a:prstGeom prst="wedgeRoundRectCallout">
            <a:avLst>
              <a:gd name="adj1" fmla="val -83333"/>
              <a:gd name="adj2" fmla="val -17261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Lower triangle: </a:t>
            </a:r>
            <a:r>
              <a:rPr lang="en-US" sz="2400" dirty="0" err="1" smtClean="0"/>
              <a:t>NCut</a:t>
            </a:r>
            <a:r>
              <a:rPr lang="en-US" sz="2400" dirty="0" smtClean="0"/>
              <a:t> or NJW does better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Preview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Power Iteration Clustering</a:t>
            </a:r>
          </a:p>
          <a:p>
            <a:pPr lvl="1"/>
            <a:r>
              <a:rPr lang="en-US" dirty="0" smtClean="0"/>
              <a:t>Power Iteration</a:t>
            </a:r>
          </a:p>
          <a:p>
            <a:pPr lvl="1"/>
            <a:r>
              <a:rPr lang="en-US" dirty="0" smtClean="0"/>
              <a:t>Stopping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Related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3124200" y="2667000"/>
            <a:ext cx="533400" cy="5334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-means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A well-known clustering method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-means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well-known clustering method</a:t>
            </a:r>
          </a:p>
          <a:p>
            <a:r>
              <a:rPr lang="en-US" dirty="0" smtClean="0"/>
              <a:t>3-cluster </a:t>
            </a:r>
            <a:r>
              <a:rPr lang="en-US" dirty="0"/>
              <a:t>examples:</a:t>
            </a:r>
          </a:p>
        </p:txBody>
      </p:sp>
      <p:pic>
        <p:nvPicPr>
          <p:cNvPr id="9220" name="Picture 4" descr="3circles-kme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819400"/>
            <a:ext cx="3048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squiggles-kme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90800"/>
            <a:ext cx="29718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3blobs-p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936875"/>
            <a:ext cx="25908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-means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well-known clustering method</a:t>
            </a:r>
          </a:p>
          <a:p>
            <a:r>
              <a:rPr lang="en-US" dirty="0" smtClean="0"/>
              <a:t>3-cluster </a:t>
            </a:r>
            <a:r>
              <a:rPr lang="en-US" dirty="0"/>
              <a:t>examples:</a:t>
            </a:r>
          </a:p>
        </p:txBody>
      </p:sp>
      <p:pic>
        <p:nvPicPr>
          <p:cNvPr id="9220" name="Picture 4" descr="3circles-kme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819400"/>
            <a:ext cx="3048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squiggles-kme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90800"/>
            <a:ext cx="29718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3blobs-p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936875"/>
            <a:ext cx="25908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066800" y="5165725"/>
            <a:ext cx="104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0" dirty="0">
                <a:sym typeface="Wingdings" pitchFamily="2" charset="2"/>
              </a:rPr>
              <a:t>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-means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well-known clustering method</a:t>
            </a:r>
          </a:p>
          <a:p>
            <a:r>
              <a:rPr lang="en-US" dirty="0" smtClean="0"/>
              <a:t>3-cluster </a:t>
            </a:r>
            <a:r>
              <a:rPr lang="en-US" dirty="0"/>
              <a:t>examples:</a:t>
            </a:r>
          </a:p>
        </p:txBody>
      </p:sp>
      <p:pic>
        <p:nvPicPr>
          <p:cNvPr id="9220" name="Picture 4" descr="3circles-kme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819400"/>
            <a:ext cx="3048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squiggles-kmea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90800"/>
            <a:ext cx="29718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3blobs-p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936875"/>
            <a:ext cx="25908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066800" y="5165725"/>
            <a:ext cx="104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0" dirty="0">
                <a:sym typeface="Wingdings" pitchFamily="2" charset="2"/>
              </a:rPr>
              <a:t></a:t>
            </a:r>
            <a:endParaRPr lang="en-US" sz="8000" dirty="0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987800" y="5181600"/>
            <a:ext cx="104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0">
                <a:sym typeface="Wingdings" pitchFamily="2" charset="2"/>
              </a:rPr>
              <a:t></a:t>
            </a:r>
            <a:endParaRPr lang="en-US" sz="8000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959600" y="5241925"/>
            <a:ext cx="104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0">
                <a:sym typeface="Wingdings" pitchFamily="2" charset="2"/>
              </a:rPr>
              <a:t></a:t>
            </a:r>
            <a:endParaRPr lang="en-US" sz="8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Preview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Power Iteration Clustering</a:t>
            </a:r>
          </a:p>
          <a:p>
            <a:pPr lvl="1"/>
            <a:r>
              <a:rPr lang="en-US" dirty="0" smtClean="0"/>
              <a:t>Power Iteration</a:t>
            </a:r>
          </a:p>
          <a:p>
            <a:pPr lvl="1"/>
            <a:r>
              <a:rPr lang="en-US" dirty="0" smtClean="0"/>
              <a:t>Stopping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Related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Spectral Clustering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</a:t>
            </a:r>
            <a:r>
              <a:rPr lang="en-US" dirty="0"/>
              <a:t>of clustering data points in their original </a:t>
            </a:r>
            <a:r>
              <a:rPr lang="en-US" dirty="0" smtClean="0"/>
              <a:t>(Euclidean) space</a:t>
            </a:r>
            <a:r>
              <a:rPr lang="en-US" dirty="0"/>
              <a:t>, cluster them in the </a:t>
            </a:r>
            <a:r>
              <a:rPr lang="en-US" dirty="0" smtClean="0"/>
              <a:t>space </a:t>
            </a:r>
            <a:r>
              <a:rPr lang="en-US" dirty="0"/>
              <a:t>spanned by the “significant” eigenvectors of an (Laplacian) affinity </a:t>
            </a:r>
            <a:r>
              <a:rPr lang="en-US" dirty="0" smtClean="0"/>
              <a:t>matrix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i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Spectral Clustering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</a:t>
            </a:r>
            <a:r>
              <a:rPr lang="en-US" dirty="0"/>
              <a:t>of clustering data points in their original </a:t>
            </a:r>
            <a:r>
              <a:rPr lang="en-US" dirty="0" smtClean="0"/>
              <a:t>(Euclidean) space</a:t>
            </a:r>
            <a:r>
              <a:rPr lang="en-US" dirty="0"/>
              <a:t>, cluster them in the </a:t>
            </a:r>
            <a:r>
              <a:rPr lang="en-US" dirty="0" smtClean="0"/>
              <a:t>space </a:t>
            </a:r>
            <a:r>
              <a:rPr lang="en-US" dirty="0"/>
              <a:t>spanned by the “significant” eigenvectors of an (Laplacian) affinity </a:t>
            </a:r>
            <a:r>
              <a:rPr lang="en-US" dirty="0" smtClean="0"/>
              <a:t>matrix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i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200400" y="4343400"/>
            <a:ext cx="4953000" cy="1752600"/>
          </a:xfrm>
          <a:prstGeom prst="wedgeRoundRectCallout">
            <a:avLst>
              <a:gd name="adj1" fmla="val 22629"/>
              <a:gd name="adj2" fmla="val -8641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Affinity matrix: a matrix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800" dirty="0" smtClean="0"/>
              <a:t> where 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800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ij</a:t>
            </a:r>
            <a:r>
              <a:rPr lang="en-US" sz="2800" dirty="0" smtClean="0"/>
              <a:t> is the similarity between data points </a:t>
            </a:r>
            <a:r>
              <a:rPr lang="en-US" sz="28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800" dirty="0" smtClean="0"/>
              <a:t> and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</a:t>
            </a:r>
            <a:r>
              <a:rPr lang="en-US" sz="2800" dirty="0" smtClean="0"/>
              <a:t>.</a:t>
            </a:r>
            <a:endParaRPr lang="en-US" sz="28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Spectral Clustering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r>
              <a:rPr lang="en-US"/>
              <a:t>Network = Graph = Matrix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080125" y="3363913"/>
            <a:ext cx="481013" cy="4794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287" tIns="41143" rIns="82287" bIns="41143" anchor="ctr" anchorCtr="1"/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257800" y="3636963"/>
            <a:ext cx="479425" cy="4810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287" tIns="41143" rIns="82287" bIns="41143" anchor="ctr" anchorCtr="1"/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737225" y="2540000"/>
            <a:ext cx="481013" cy="48101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287" tIns="41143" rIns="82287" bIns="41143" anchor="ctr" anchorCtr="1"/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218238" y="4803775"/>
            <a:ext cx="479425" cy="4794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287" tIns="41143" rIns="82287" bIns="41143" anchor="ctr" anchorCtr="1"/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94325" y="5076825"/>
            <a:ext cx="479425" cy="48101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287" tIns="41143" rIns="82287" bIns="41143" anchor="ctr" anchorCtr="1"/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561138" y="5487988"/>
            <a:ext cx="479425" cy="4810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287" tIns="41143" rIns="82287" bIns="41143" anchor="ctr" anchorCtr="1"/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069263" y="3636963"/>
            <a:ext cx="481012" cy="4810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287" tIns="41143" rIns="82287" bIns="41143" anchor="ctr" anchorCtr="1"/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G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246938" y="3911600"/>
            <a:ext cx="479425" cy="4794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287" tIns="41143" rIns="82287" bIns="41143" anchor="ctr" anchorCtr="1"/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I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412163" y="4322763"/>
            <a:ext cx="481012" cy="48101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287" tIns="41143" rIns="82287" bIns="41143" anchor="ctr" anchorCtr="1"/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H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589838" y="4597400"/>
            <a:ext cx="479425" cy="4794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82287" tIns="41143" rIns="82287" bIns="41143" anchor="ctr" anchorCtr="1"/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J</a:t>
            </a:r>
          </a:p>
        </p:txBody>
      </p:sp>
      <p:cxnSp>
        <p:nvCxnSpPr>
          <p:cNvPr id="64526" name="Straight Connector 15"/>
          <p:cNvCxnSpPr>
            <a:cxnSpLocks noChangeShapeType="1"/>
            <a:stCxn id="5" idx="0"/>
            <a:endCxn id="6" idx="3"/>
          </p:cNvCxnSpPr>
          <p:nvPr/>
        </p:nvCxnSpPr>
        <p:spPr bwMode="auto">
          <a:xfrm rot="5400000" flipH="1" flipV="1">
            <a:off x="5309394" y="3137694"/>
            <a:ext cx="687388" cy="3111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527" name="Straight Connector 18"/>
          <p:cNvCxnSpPr>
            <a:cxnSpLocks noChangeShapeType="1"/>
            <a:stCxn id="4" idx="2"/>
            <a:endCxn id="5" idx="7"/>
          </p:cNvCxnSpPr>
          <p:nvPr/>
        </p:nvCxnSpPr>
        <p:spPr bwMode="auto">
          <a:xfrm rot="10800000" flipV="1">
            <a:off x="5667375" y="3602038"/>
            <a:ext cx="414338" cy="1047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528" name="Straight Connector 25"/>
          <p:cNvCxnSpPr>
            <a:cxnSpLocks noChangeShapeType="1"/>
            <a:stCxn id="4" idx="5"/>
            <a:endCxn id="12" idx="1"/>
          </p:cNvCxnSpPr>
          <p:nvPr/>
        </p:nvCxnSpPr>
        <p:spPr bwMode="auto">
          <a:xfrm rot="16200000" flipH="1">
            <a:off x="6799263" y="3462337"/>
            <a:ext cx="209550" cy="8286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529" name="Straight Connector 28"/>
          <p:cNvCxnSpPr>
            <a:cxnSpLocks noChangeShapeType="1"/>
            <a:stCxn id="12" idx="6"/>
            <a:endCxn id="13" idx="1"/>
          </p:cNvCxnSpPr>
          <p:nvPr/>
        </p:nvCxnSpPr>
        <p:spPr bwMode="auto">
          <a:xfrm>
            <a:off x="7726363" y="4151313"/>
            <a:ext cx="757237" cy="2413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530" name="Straight Connector 32"/>
          <p:cNvCxnSpPr>
            <a:cxnSpLocks noChangeShapeType="1"/>
            <a:stCxn id="11" idx="2"/>
            <a:endCxn id="12" idx="7"/>
          </p:cNvCxnSpPr>
          <p:nvPr/>
        </p:nvCxnSpPr>
        <p:spPr bwMode="auto">
          <a:xfrm rot="10800000" flipV="1">
            <a:off x="7656513" y="3876675"/>
            <a:ext cx="414337" cy="1047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531" name="Straight Connector 34"/>
          <p:cNvCxnSpPr>
            <a:cxnSpLocks noChangeShapeType="1"/>
            <a:stCxn id="14" idx="0"/>
            <a:endCxn id="12" idx="5"/>
          </p:cNvCxnSpPr>
          <p:nvPr/>
        </p:nvCxnSpPr>
        <p:spPr bwMode="auto">
          <a:xfrm rot="16200000" flipV="1">
            <a:off x="7604920" y="4371181"/>
            <a:ext cx="277812" cy="1746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532" name="Straight Connector 37"/>
          <p:cNvCxnSpPr>
            <a:cxnSpLocks noChangeShapeType="1"/>
            <a:stCxn id="8" idx="6"/>
            <a:endCxn id="7" idx="3"/>
          </p:cNvCxnSpPr>
          <p:nvPr/>
        </p:nvCxnSpPr>
        <p:spPr bwMode="auto">
          <a:xfrm flipV="1">
            <a:off x="5873750" y="5211763"/>
            <a:ext cx="415925" cy="1047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533" name="Straight Connector 39"/>
          <p:cNvCxnSpPr>
            <a:cxnSpLocks noChangeShapeType="1"/>
            <a:stCxn id="7" idx="5"/>
            <a:endCxn id="9" idx="0"/>
          </p:cNvCxnSpPr>
          <p:nvPr/>
        </p:nvCxnSpPr>
        <p:spPr bwMode="auto">
          <a:xfrm rot="16200000" flipH="1">
            <a:off x="6576219" y="5263357"/>
            <a:ext cx="276225" cy="17303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534" name="Straight Connector 43"/>
          <p:cNvCxnSpPr>
            <a:cxnSpLocks noChangeShapeType="1"/>
            <a:stCxn id="4" idx="4"/>
            <a:endCxn id="7" idx="0"/>
          </p:cNvCxnSpPr>
          <p:nvPr/>
        </p:nvCxnSpPr>
        <p:spPr bwMode="auto">
          <a:xfrm rot="16200000" flipH="1">
            <a:off x="5908675" y="4254501"/>
            <a:ext cx="960437" cy="1381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535" name="Straight Connector 45"/>
          <p:cNvCxnSpPr>
            <a:cxnSpLocks noChangeShapeType="1"/>
            <a:stCxn id="14" idx="7"/>
            <a:endCxn id="13" idx="2"/>
          </p:cNvCxnSpPr>
          <p:nvPr/>
        </p:nvCxnSpPr>
        <p:spPr bwMode="auto">
          <a:xfrm rot="5400000" flipH="1" flipV="1">
            <a:off x="8153400" y="4408488"/>
            <a:ext cx="104775" cy="41275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536" name="Straight Connector 47"/>
          <p:cNvCxnSpPr>
            <a:cxnSpLocks noChangeShapeType="1"/>
            <a:stCxn id="4" idx="3"/>
            <a:endCxn id="8" idx="0"/>
          </p:cNvCxnSpPr>
          <p:nvPr/>
        </p:nvCxnSpPr>
        <p:spPr bwMode="auto">
          <a:xfrm rot="5400000">
            <a:off x="5241131" y="4166394"/>
            <a:ext cx="1304925" cy="51593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aphicFrame>
        <p:nvGraphicFramePr>
          <p:cNvPr id="64537" name="Group 25"/>
          <p:cNvGraphicFramePr>
            <a:graphicFrameLocks noGrp="1"/>
          </p:cNvGraphicFramePr>
          <p:nvPr/>
        </p:nvGraphicFramePr>
        <p:xfrm>
          <a:off x="525463" y="2540000"/>
          <a:ext cx="3910012" cy="3632200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4012"/>
                <a:gridCol w="355600"/>
                <a:gridCol w="355600"/>
                <a:gridCol w="355600"/>
                <a:gridCol w="355600"/>
              </a:tblGrid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2309" marR="82309" marT="41139" marB="411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Results with Normalized Cuts:</a:t>
            </a:r>
            <a:endParaRPr lang="en-US" dirty="0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066800" y="4708525"/>
            <a:ext cx="104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0" dirty="0">
                <a:sym typeface="Wingdings" pitchFamily="2" charset="2"/>
              </a:rPr>
              <a:t></a:t>
            </a:r>
            <a:endParaRPr lang="en-US" sz="8000" dirty="0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883400" y="4708525"/>
            <a:ext cx="104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0" dirty="0">
                <a:sym typeface="Wingdings" pitchFamily="2" charset="2"/>
              </a:rPr>
              <a:t></a:t>
            </a:r>
            <a:endParaRPr lang="en-US" sz="8000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987800" y="4708525"/>
            <a:ext cx="104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0" dirty="0">
                <a:sym typeface="Wingdings" pitchFamily="2" charset="2"/>
              </a:rPr>
              <a:t></a:t>
            </a:r>
            <a:endParaRPr lang="en-US" sz="8000" dirty="0"/>
          </a:p>
        </p:txBody>
      </p:sp>
      <p:pic>
        <p:nvPicPr>
          <p:cNvPr id="5122" name="Picture 2" descr="C:\Documents and Settings\frank\Desktop\Submissions\2010ICML\figures\3blob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55308"/>
            <a:ext cx="2936875" cy="2545292"/>
          </a:xfrm>
          <a:prstGeom prst="rect">
            <a:avLst/>
          </a:prstGeom>
          <a:noFill/>
        </p:spPr>
      </p:pic>
      <p:pic>
        <p:nvPicPr>
          <p:cNvPr id="5123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599" y="2133600"/>
            <a:ext cx="3200401" cy="2773681"/>
          </a:xfrm>
          <a:prstGeom prst="rect">
            <a:avLst/>
          </a:prstGeom>
          <a:noFill/>
        </p:spPr>
      </p:pic>
      <p:pic>
        <p:nvPicPr>
          <p:cNvPr id="5124" name="Picture 4" descr="C:\Documents and Settings\frank\Desktop\Submissions\2010ICML\figures\squiggles-ncut-result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057400"/>
            <a:ext cx="3016250" cy="2614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en-US" dirty="0"/>
          </a:p>
        </p:txBody>
      </p:sp>
      <p:pic>
        <p:nvPicPr>
          <p:cNvPr id="5122" name="Picture 2" descr="C:\Documents and Settings\frank\Desktop\Submissions\2010ICML\figures\3blob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1885950" cy="1634490"/>
          </a:xfrm>
          <a:prstGeom prst="rect">
            <a:avLst/>
          </a:prstGeom>
          <a:noFill/>
        </p:spPr>
      </p:pic>
      <p:pic>
        <p:nvPicPr>
          <p:cNvPr id="5123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219200"/>
            <a:ext cx="1885950" cy="1634490"/>
          </a:xfrm>
          <a:prstGeom prst="rect">
            <a:avLst/>
          </a:prstGeom>
          <a:noFill/>
        </p:spPr>
      </p:pic>
      <p:pic>
        <p:nvPicPr>
          <p:cNvPr id="5124" name="Picture 4" descr="C:\Documents and Settings\frank\Desktop\Submissions\2010ICML\figures\squiggles-ncut-result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1219200"/>
            <a:ext cx="1885950" cy="1634490"/>
          </a:xfrm>
          <a:prstGeom prst="rect">
            <a:avLst/>
          </a:prstGeom>
          <a:noFill/>
        </p:spPr>
      </p:pic>
      <p:pic>
        <p:nvPicPr>
          <p:cNvPr id="6146" name="Picture 2" descr="C:\Documents and Settings\frank\Desktop\Submissions\2010ICML\figures\3circles-ncut-ev2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7" name="Picture 3" descr="C:\Documents and Settings\frank\Desktop\Submissions\2010ICML\figures\squiggles-ncut-ev2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7450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8" name="Picture 4" descr="C:\Documents and Settings\frank\Desktop\Submissions\2010ICML\figures\3blobs-ncut-ev2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9" name="Picture 5" descr="C:\Documents and Settings\frank\Desktop\Submissions\2010ICML\figures\3blobs-ncut-ev3.e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0" name="Picture 6" descr="C:\Documents and Settings\frank\Desktop\Submissions\2010ICML\figures\3circles-ncut-ev3.ep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175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1" name="Picture 7" descr="C:\Documents and Settings\frank\Desktop\Submissions\2010ICML\figures\squiggles-ncut-ev3.ep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67450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04801" y="16002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dataset and normalized cut results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3581399"/>
            <a:ext cx="118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</a:t>
            </a:r>
            <a:r>
              <a:rPr lang="en-US" sz="1600" dirty="0" smtClean="0"/>
              <a:t>eigenvector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5435025"/>
            <a:ext cx="118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 smtClean="0"/>
              <a:t>eigenvector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en-US" dirty="0"/>
          </a:p>
        </p:txBody>
      </p:sp>
      <p:pic>
        <p:nvPicPr>
          <p:cNvPr id="5122" name="Picture 2" descr="C:\Documents and Settings\frank\Desktop\Submissions\2010ICML\figures\3blob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1885950" cy="1634490"/>
          </a:xfrm>
          <a:prstGeom prst="rect">
            <a:avLst/>
          </a:prstGeom>
          <a:noFill/>
        </p:spPr>
      </p:pic>
      <p:pic>
        <p:nvPicPr>
          <p:cNvPr id="5123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219200"/>
            <a:ext cx="1885950" cy="1634490"/>
          </a:xfrm>
          <a:prstGeom prst="rect">
            <a:avLst/>
          </a:prstGeom>
          <a:noFill/>
        </p:spPr>
      </p:pic>
      <p:pic>
        <p:nvPicPr>
          <p:cNvPr id="5124" name="Picture 4" descr="C:\Documents and Settings\frank\Desktop\Submissions\2010ICML\figures\squiggles-ncut-result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1219200"/>
            <a:ext cx="1885950" cy="1634490"/>
          </a:xfrm>
          <a:prstGeom prst="rect">
            <a:avLst/>
          </a:prstGeom>
          <a:noFill/>
        </p:spPr>
      </p:pic>
      <p:pic>
        <p:nvPicPr>
          <p:cNvPr id="6146" name="Picture 2" descr="C:\Documents and Settings\frank\Desktop\Submissions\2010ICML\figures\3circles-ncut-ev2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7" name="Picture 3" descr="C:\Documents and Settings\frank\Desktop\Submissions\2010ICML\figures\squiggles-ncut-ev2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7450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8" name="Picture 4" descr="C:\Documents and Settings\frank\Desktop\Submissions\2010ICML\figures\3blobs-ncut-ev2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9" name="Picture 5" descr="C:\Documents and Settings\frank\Desktop\Submissions\2010ICML\figures\3blobs-ncut-ev3.e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0" name="Picture 6" descr="C:\Documents and Settings\frank\Desktop\Submissions\2010ICML\figures\3circles-ncut-ev3.ep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175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1" name="Picture 7" descr="C:\Documents and Settings\frank\Desktop\Submissions\2010ICML\figures\squiggles-ncut-ev3.ep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67450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04801" y="16002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dataset and normalized cut results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3581399"/>
            <a:ext cx="118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</a:t>
            </a:r>
            <a:r>
              <a:rPr lang="en-US" sz="1600" dirty="0" smtClean="0"/>
              <a:t>eigenvector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5435025"/>
            <a:ext cx="118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 smtClean="0"/>
              <a:t>eigenvector 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492748" y="3739841"/>
            <a:ext cx="69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value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3124200" y="3886200"/>
            <a:ext cx="167640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4114006" y="4799805"/>
            <a:ext cx="1829594" cy="79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28742" y="4746702"/>
            <a:ext cx="70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index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 rot="5400000">
            <a:off x="6401730" y="2667930"/>
            <a:ext cx="228600" cy="379140"/>
          </a:xfrm>
          <a:prstGeom prst="leftBrace">
            <a:avLst>
              <a:gd name="adj1" fmla="val 8333"/>
              <a:gd name="adj2" fmla="val 48374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71064" y="240123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Left Brace 25"/>
          <p:cNvSpPr/>
          <p:nvPr/>
        </p:nvSpPr>
        <p:spPr>
          <a:xfrm rot="5400000">
            <a:off x="6867291" y="2663283"/>
            <a:ext cx="236034" cy="381000"/>
          </a:xfrm>
          <a:prstGeom prst="leftBrace">
            <a:avLst>
              <a:gd name="adj1" fmla="val 8333"/>
              <a:gd name="adj2" fmla="val 48374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33838" y="23972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Left Brace 27"/>
          <p:cNvSpPr/>
          <p:nvPr/>
        </p:nvSpPr>
        <p:spPr>
          <a:xfrm rot="5400000">
            <a:off x="7547666" y="2458994"/>
            <a:ext cx="241310" cy="784302"/>
          </a:xfrm>
          <a:prstGeom prst="leftBrace">
            <a:avLst>
              <a:gd name="adj1" fmla="val 8333"/>
              <a:gd name="adj2" fmla="val 48374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28932" y="2399370"/>
            <a:ext cx="385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47738" y="2399370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cluster 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en-US" dirty="0"/>
          </a:p>
        </p:txBody>
      </p:sp>
      <p:pic>
        <p:nvPicPr>
          <p:cNvPr id="5122" name="Picture 2" descr="C:\Documents and Settings\frank\Desktop\Submissions\2010ICML\figures\3blob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1885950" cy="1634490"/>
          </a:xfrm>
          <a:prstGeom prst="rect">
            <a:avLst/>
          </a:prstGeom>
          <a:noFill/>
        </p:spPr>
      </p:pic>
      <p:pic>
        <p:nvPicPr>
          <p:cNvPr id="5123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219200"/>
            <a:ext cx="1885950" cy="1634490"/>
          </a:xfrm>
          <a:prstGeom prst="rect">
            <a:avLst/>
          </a:prstGeom>
          <a:noFill/>
        </p:spPr>
      </p:pic>
      <p:pic>
        <p:nvPicPr>
          <p:cNvPr id="5124" name="Picture 4" descr="C:\Documents and Settings\frank\Desktop\Submissions\2010ICML\figures\squiggles-ncut-result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1219200"/>
            <a:ext cx="1885950" cy="1634490"/>
          </a:xfrm>
          <a:prstGeom prst="rect">
            <a:avLst/>
          </a:prstGeom>
          <a:noFill/>
        </p:spPr>
      </p:pic>
      <p:pic>
        <p:nvPicPr>
          <p:cNvPr id="6146" name="Picture 2" descr="C:\Documents and Settings\frank\Desktop\Submissions\2010ICML\figures\3circles-ncut-ev2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7" name="Picture 3" descr="C:\Documents and Settings\frank\Desktop\Submissions\2010ICML\figures\squiggles-ncut-ev2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7450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8" name="Picture 4" descr="C:\Documents and Settings\frank\Desktop\Submissions\2010ICML\figures\3blobs-ncut-ev2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9" name="Picture 5" descr="C:\Documents and Settings\frank\Desktop\Submissions\2010ICML\figures\3blobs-ncut-ev3.e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0" name="Picture 6" descr="C:\Documents and Settings\frank\Desktop\Submissions\2010ICML\figures\3circles-ncut-ev3.ep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175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1" name="Picture 7" descr="C:\Documents and Settings\frank\Desktop\Submissions\2010ICML\figures\squiggles-ncut-ev3.ep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67450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04801" y="16002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dataset and normalized cut results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3581399"/>
            <a:ext cx="118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smallest eigenvector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5435025"/>
            <a:ext cx="118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smallest eigenvector 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492748" y="3739841"/>
            <a:ext cx="69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value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3124200" y="3886200"/>
            <a:ext cx="167640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4114006" y="4799805"/>
            <a:ext cx="1829594" cy="79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28742" y="4746702"/>
            <a:ext cx="70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index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 rot="5400000">
            <a:off x="6401730" y="2667930"/>
            <a:ext cx="228600" cy="379140"/>
          </a:xfrm>
          <a:prstGeom prst="leftBrace">
            <a:avLst>
              <a:gd name="adj1" fmla="val 8333"/>
              <a:gd name="adj2" fmla="val 48374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71064" y="240123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Left Brace 25"/>
          <p:cNvSpPr/>
          <p:nvPr/>
        </p:nvSpPr>
        <p:spPr>
          <a:xfrm rot="5400000">
            <a:off x="6867291" y="2663283"/>
            <a:ext cx="236034" cy="381000"/>
          </a:xfrm>
          <a:prstGeom prst="leftBrace">
            <a:avLst>
              <a:gd name="adj1" fmla="val 8333"/>
              <a:gd name="adj2" fmla="val 48374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33838" y="23972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Left Brace 27"/>
          <p:cNvSpPr/>
          <p:nvPr/>
        </p:nvSpPr>
        <p:spPr>
          <a:xfrm rot="5400000">
            <a:off x="7547666" y="2458994"/>
            <a:ext cx="241310" cy="784302"/>
          </a:xfrm>
          <a:prstGeom prst="leftBrace">
            <a:avLst>
              <a:gd name="adj1" fmla="val 8333"/>
              <a:gd name="adj2" fmla="val 48374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28932" y="2399370"/>
            <a:ext cx="385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47738" y="2399370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cluster 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57200" y="2971800"/>
            <a:ext cx="8382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 smtClean="0"/>
              <a:t>clustering  space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Clustering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A typical spectral clustering algorithm: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Choose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similarity function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Derive </a:t>
            </a:r>
            <a:r>
              <a:rPr lang="en-US" sz="2400" dirty="0" smtClean="0"/>
              <a:t>affinity </a:t>
            </a:r>
            <a:r>
              <a:rPr lang="en-US" sz="2400" dirty="0"/>
              <a:t>matrix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/>
              <a:t> from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400" dirty="0" smtClean="0"/>
              <a:t>, transform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/>
              <a:t>to </a:t>
            </a:r>
            <a:r>
              <a:rPr lang="en-US" sz="2400" dirty="0" smtClean="0"/>
              <a:t>a (normalized) </a:t>
            </a:r>
            <a:r>
              <a:rPr lang="en-US" sz="2400" dirty="0"/>
              <a:t>Laplacian matrix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Find eigenvectors and corresponding eigenvalues 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Pick </a:t>
            </a:r>
            <a:r>
              <a:rPr lang="en-US" sz="2400" dirty="0"/>
              <a:t>the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i="1" dirty="0">
                <a:solidFill>
                  <a:srgbClr val="0066FF"/>
                </a:solidFill>
              </a:rPr>
              <a:t> </a:t>
            </a:r>
            <a:r>
              <a:rPr lang="en-US" sz="2400" dirty="0"/>
              <a:t>eigenvectors of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400" i="1" dirty="0">
                <a:solidFill>
                  <a:srgbClr val="0066FF"/>
                </a:solidFill>
              </a:rPr>
              <a:t> </a:t>
            </a:r>
            <a:r>
              <a:rPr lang="en-US" sz="2400" dirty="0"/>
              <a:t>with the smallest corresponding eigenvalues as “significant” eigenvectors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Project the data points onto the space spanned by these vectors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Run </a:t>
            </a:r>
            <a:r>
              <a:rPr lang="en-US" sz="2400" i="1" dirty="0"/>
              <a:t>k</a:t>
            </a:r>
            <a:r>
              <a:rPr lang="en-US" sz="2400" dirty="0"/>
              <a:t>-means on the projected data points</a:t>
            </a:r>
          </a:p>
          <a:p>
            <a:endParaRPr lang="en-US" sz="2800" i="1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Clustering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Normalized Cut algorithm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(Shi &amp;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Malik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2000)</a:t>
            </a:r>
            <a:r>
              <a:rPr lang="en-US" sz="2800" dirty="0" smtClean="0"/>
              <a:t>:</a:t>
            </a:r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Choose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similarity function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Derive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from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, let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W=I-D</a:t>
            </a:r>
            <a:r>
              <a:rPr lang="en-US" sz="2400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, where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is the identity matrix and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is a diagonal square matrix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</a:t>
            </a:r>
            <a:r>
              <a:rPr lang="en-US" sz="2400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ii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=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Σ</a:t>
            </a:r>
            <a:r>
              <a:rPr lang="en-US" sz="2400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j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</a:t>
            </a:r>
            <a:r>
              <a:rPr lang="en-US" sz="2400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ij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Find eigenvectors and corresponding eigenvalues 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Pick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i="1" dirty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eigenvectors of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400" i="1" dirty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with the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en-US" sz="2400" dirty="0" smtClean="0"/>
              <a:t>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i="1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smallest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corresponding eigenvalues as “significant” eigenvectors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Project the data points onto the space spanned by these vectors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Run </a:t>
            </a:r>
            <a:r>
              <a:rPr lang="en-US" sz="2400" i="1" dirty="0"/>
              <a:t>k</a:t>
            </a:r>
            <a:r>
              <a:rPr lang="en-US" sz="2400" dirty="0"/>
              <a:t>-means on the projected data points</a:t>
            </a:r>
          </a:p>
          <a:p>
            <a:endParaRPr lang="en-US" sz="2800" i="1" dirty="0"/>
          </a:p>
          <a:p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89450" y="3346450"/>
          <a:ext cx="165100" cy="165100"/>
        </p:xfrm>
        <a:graphic>
          <a:graphicData uri="http://schemas.openxmlformats.org/presentationml/2006/ole">
            <p:oleObj spid="_x0000_s3075" name="Equation" r:id="rId3" imgW="16488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Clustering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Normalized Cut algorithm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(Shi &amp;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Malik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2000)</a:t>
            </a:r>
            <a:r>
              <a:rPr lang="en-US" sz="2800" dirty="0" smtClean="0"/>
              <a:t>:</a:t>
            </a:r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Choose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similarity function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Derive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from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, let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W=I-D</a:t>
            </a:r>
            <a:r>
              <a:rPr lang="en-US" sz="2400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, where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is the identity matrix and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is a diagonal square matrix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</a:t>
            </a:r>
            <a:r>
              <a:rPr lang="en-US" sz="2400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ii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=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Σ</a:t>
            </a:r>
            <a:r>
              <a:rPr lang="en-US" sz="2400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j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</a:t>
            </a:r>
            <a:r>
              <a:rPr lang="en-US" sz="2400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ij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Find eigenvectors and corresponding eigenvalues 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Pick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i="1" dirty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eigenvectors of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400" i="1" dirty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with the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en-US" sz="2400" dirty="0" smtClean="0"/>
              <a:t>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i="1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smallest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corresponding eigenvalues as “significant” eigenvectors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Project the data points onto the space spanned by these vectors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Run </a:t>
            </a:r>
            <a:r>
              <a:rPr lang="en-US" sz="2400" i="1" dirty="0"/>
              <a:t>k</a:t>
            </a:r>
            <a:r>
              <a:rPr lang="en-US" sz="2400" dirty="0"/>
              <a:t>-means on the projected data points</a:t>
            </a:r>
          </a:p>
          <a:p>
            <a:endParaRPr lang="en-US" sz="2800" i="1" dirty="0"/>
          </a:p>
          <a:p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89450" y="3346450"/>
          <a:ext cx="165100" cy="165100"/>
        </p:xfrm>
        <a:graphic>
          <a:graphicData uri="http://schemas.openxmlformats.org/presentationml/2006/ole">
            <p:oleObj spid="_x0000_s72706" name="Equation" r:id="rId3" imgW="164880" imgH="164880" progId="Equation.3">
              <p:embed/>
            </p:oleObj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5638800" y="1371600"/>
            <a:ext cx="2895600" cy="1600200"/>
          </a:xfrm>
          <a:prstGeom prst="wedgeRoundRectCallout">
            <a:avLst>
              <a:gd name="adj1" fmla="val -121486"/>
              <a:gd name="adj2" fmla="val 10245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Finding eigenvectors and eigenvalues of a matrix is very slow in general: </a:t>
            </a:r>
            <a:r>
              <a:rPr lang="en-US" sz="2400" i="1" dirty="0" smtClean="0">
                <a:solidFill>
                  <a:schemeClr val="bg1"/>
                </a:solidFill>
              </a:rPr>
              <a:t>O(n</a:t>
            </a:r>
            <a:r>
              <a:rPr lang="en-US" sz="2400" i="1" baseline="30000" dirty="0" smtClean="0">
                <a:solidFill>
                  <a:schemeClr val="bg1"/>
                </a:solidFill>
              </a:rPr>
              <a:t>3</a:t>
            </a:r>
            <a:r>
              <a:rPr lang="en-US" sz="2400" i="1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Preview</a:t>
            </a:r>
          </a:p>
          <a:p>
            <a:r>
              <a:rPr lang="en-US" dirty="0" smtClean="0"/>
              <a:t>Motivation</a:t>
            </a:r>
          </a:p>
          <a:p>
            <a:r>
              <a:rPr lang="en-US" dirty="0" smtClean="0"/>
              <a:t>Power Iteration Clustering</a:t>
            </a:r>
          </a:p>
          <a:p>
            <a:pPr lvl="1"/>
            <a:r>
              <a:rPr lang="en-US" dirty="0" smtClean="0"/>
              <a:t>Power Iteration</a:t>
            </a:r>
          </a:p>
          <a:p>
            <a:pPr lvl="1"/>
            <a:r>
              <a:rPr lang="en-US" dirty="0" smtClean="0"/>
              <a:t>Stopping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Related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2514600" y="2114550"/>
            <a:ext cx="533400" cy="5334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Hmm…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Can we find a low-dimensional embedding for clustering, as spectral clustering, but without calculating these eigenvectors?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 smtClean="0"/>
              <a:t>Power Iteration Clustering</a:t>
            </a:r>
          </a:p>
          <a:p>
            <a:pPr lvl="1"/>
            <a:r>
              <a:rPr lang="en-US" dirty="0" smtClean="0"/>
              <a:t>Power Iteration</a:t>
            </a:r>
          </a:p>
          <a:p>
            <a:pPr lvl="1"/>
            <a:r>
              <a:rPr lang="en-US" dirty="0" smtClean="0"/>
              <a:t>Stopping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Related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3886200" y="3676650"/>
            <a:ext cx="533400" cy="5334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Power Iteration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Or the power method, is a simple iterative method for finding the dominant eigenvector of a matrix: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400" dirty="0"/>
              <a:t> – </a:t>
            </a:r>
            <a:r>
              <a:rPr lang="en-US" sz="2400" dirty="0" smtClean="0"/>
              <a:t>a square matrix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400" i="1" baseline="30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400" dirty="0"/>
              <a:t> – the vector at iteration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400" dirty="0" smtClean="0"/>
              <a:t>;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400" i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sz="2400" dirty="0"/>
              <a:t> is typically a random </a:t>
            </a:r>
            <a:r>
              <a:rPr lang="en-US" sz="2400" dirty="0" smtClean="0"/>
              <a:t>vector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dirty="0"/>
              <a:t> – a normalizing constant to avoid 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400" i="1" baseline="30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400" dirty="0"/>
              <a:t> from getting too large or too </a:t>
            </a:r>
            <a:r>
              <a:rPr lang="en-US" sz="2400" dirty="0" smtClean="0"/>
              <a:t>small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Typically converges quickly, and is fairly efficient </a:t>
            </a:r>
            <a:r>
              <a:rPr lang="en-US" sz="2400" dirty="0" smtClean="0"/>
              <a:t>if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400" dirty="0" smtClean="0"/>
              <a:t> is a </a:t>
            </a:r>
            <a:r>
              <a:rPr lang="en-US" sz="2400" dirty="0"/>
              <a:t>sparse </a:t>
            </a:r>
            <a:r>
              <a:rPr lang="en-US" sz="2400" dirty="0" smtClean="0"/>
              <a:t>matrix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52800" y="2514600"/>
          <a:ext cx="2209800" cy="609600"/>
        </p:xfrm>
        <a:graphic>
          <a:graphicData uri="http://schemas.openxmlformats.org/presentationml/2006/ole">
            <p:oleObj spid="_x0000_s2050" name="Equation" r:id="rId3" imgW="7365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Power Iteration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Or the power method, is a simple iterative method for finding the dominant eigenvector of a matrix: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What if we let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W=D</a:t>
            </a:r>
            <a:r>
              <a:rPr lang="en-US" sz="2400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2400" dirty="0" smtClean="0"/>
              <a:t>(similar to Normalized Cut)?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52800" y="2514600"/>
          <a:ext cx="2209800" cy="609600"/>
        </p:xfrm>
        <a:graphic>
          <a:graphicData uri="http://schemas.openxmlformats.org/presentationml/2006/ole">
            <p:oleObj spid="_x0000_s7170" name="Equation" r:id="rId3" imgW="7365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Power Iteration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Or the power method, is a simple iterative method for finding the dominant eigenvector of a matrix: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What if we let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W=D</a:t>
            </a:r>
            <a:r>
              <a:rPr lang="en-US" sz="2400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2400" dirty="0" smtClean="0"/>
              <a:t>(similar to Normalized Cut)?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short answer is that it converges to a </a:t>
            </a:r>
            <a:r>
              <a:rPr lang="en-US" sz="2400" dirty="0" smtClean="0">
                <a:solidFill>
                  <a:srgbClr val="FF0000"/>
                </a:solidFill>
              </a:rPr>
              <a:t>constant vector</a:t>
            </a:r>
            <a:r>
              <a:rPr lang="en-US" sz="2400" dirty="0" smtClean="0"/>
              <a:t>, because the dominant eigenvector of a row-normalized matrix is always a constant vector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52800" y="2514600"/>
          <a:ext cx="2209800" cy="609600"/>
        </p:xfrm>
        <a:graphic>
          <a:graphicData uri="http://schemas.openxmlformats.org/presentationml/2006/ole">
            <p:oleObj spid="_x0000_s8194" name="Equation" r:id="rId3" imgW="7365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Power Iteration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Or the power method, is a simple iterative method for finding the dominant eigenvector of a matrix: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What if we let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W=D</a:t>
            </a:r>
            <a:r>
              <a:rPr lang="en-US" sz="2400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2400" dirty="0" smtClean="0"/>
              <a:t>(similar to Normalized Cut)?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short answer is that it converges to a constant vector, because the dominant eigenvector of a row-normalized matrix is always a constant vector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Not very interesting. However…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52800" y="2514600"/>
          <a:ext cx="2209800" cy="609600"/>
        </p:xfrm>
        <a:graphic>
          <a:graphicData uri="http://schemas.openxmlformats.org/presentationml/2006/ole">
            <p:oleObj spid="_x0000_s9218" name="Equation" r:id="rId3" imgW="7365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Iteration Clustering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It turns out that, if there is some underlying cluster in the data, PI will </a:t>
            </a:r>
            <a:r>
              <a:rPr lang="en-US" sz="2800" i="1" u="sng" dirty="0">
                <a:solidFill>
                  <a:schemeClr val="bg1"/>
                </a:solidFill>
              </a:rPr>
              <a:t>quickly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i="1" u="sng" dirty="0">
                <a:solidFill>
                  <a:schemeClr val="bg1"/>
                </a:solidFill>
              </a:rPr>
              <a:t>converge </a:t>
            </a:r>
            <a:r>
              <a:rPr lang="en-US" sz="2800" i="1" u="sng" dirty="0" smtClean="0">
                <a:solidFill>
                  <a:schemeClr val="bg1"/>
                </a:solidFill>
              </a:rPr>
              <a:t>locally </a:t>
            </a:r>
            <a:r>
              <a:rPr lang="en-US" sz="2800" i="1" dirty="0" smtClean="0">
                <a:solidFill>
                  <a:schemeClr val="bg1"/>
                </a:solidFill>
              </a:rPr>
              <a:t>within clusters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</a:rPr>
              <a:t>then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u="sng" dirty="0">
                <a:solidFill>
                  <a:schemeClr val="bg1"/>
                </a:solidFill>
              </a:rPr>
              <a:t>slowly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i="1" u="sng" dirty="0" smtClean="0">
                <a:solidFill>
                  <a:schemeClr val="bg1"/>
                </a:solidFill>
              </a:rPr>
              <a:t>converge globally</a:t>
            </a:r>
            <a:r>
              <a:rPr lang="en-US" sz="2800" i="1" dirty="0" smtClean="0">
                <a:solidFill>
                  <a:schemeClr val="bg1"/>
                </a:solidFill>
              </a:rPr>
              <a:t> to </a:t>
            </a:r>
            <a:r>
              <a:rPr lang="en-US" sz="2800" i="1" dirty="0">
                <a:solidFill>
                  <a:schemeClr val="bg1"/>
                </a:solidFill>
              </a:rPr>
              <a:t>a constant vector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The locally converged vector</a:t>
            </a:r>
            <a:r>
              <a:rPr lang="en-US" sz="2800" dirty="0">
                <a:solidFill>
                  <a:schemeClr val="bg1"/>
                </a:solidFill>
              </a:rPr>
              <a:t>, which is a linear combination of the top eigenvectors, will be nearly </a:t>
            </a:r>
            <a:r>
              <a:rPr lang="en-US" sz="2800" i="1" u="sng" dirty="0">
                <a:solidFill>
                  <a:schemeClr val="bg1"/>
                </a:solidFill>
              </a:rPr>
              <a:t>piece-wise constant</a:t>
            </a:r>
            <a:r>
              <a:rPr lang="en-US" sz="2800" dirty="0">
                <a:solidFill>
                  <a:schemeClr val="bg1"/>
                </a:solidFill>
              </a:rPr>
              <a:t> with each piece corresponding to a cluster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Iteration Clustering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868680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Iteration Clustering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868680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 rot="16200000">
            <a:off x="8351876" y="4958247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smaller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8077198" y="5104606"/>
            <a:ext cx="167640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1797208" y="2900847"/>
            <a:ext cx="73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larger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447798" y="3047206"/>
            <a:ext cx="167640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71800" y="1219200"/>
            <a:ext cx="5029200" cy="6463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colors correspond to what k-means would “think” to be clusters in this one-dimension embedding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>
            <a:stCxn id="12" idx="2"/>
          </p:cNvCxnSpPr>
          <p:nvPr/>
        </p:nvCxnSpPr>
        <p:spPr>
          <a:xfrm rot="5400000">
            <a:off x="5009465" y="1809066"/>
            <a:ext cx="420471" cy="5334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2"/>
          </p:cNvCxnSpPr>
          <p:nvPr/>
        </p:nvCxnSpPr>
        <p:spPr>
          <a:xfrm rot="5400000">
            <a:off x="4895166" y="2456765"/>
            <a:ext cx="1182469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2"/>
          </p:cNvCxnSpPr>
          <p:nvPr/>
        </p:nvCxnSpPr>
        <p:spPr>
          <a:xfrm rot="16200000" flipH="1">
            <a:off x="4857066" y="2494865"/>
            <a:ext cx="1715869" cy="4572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Iteration Clustering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Recall the power iteration update: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i="1" dirty="0">
              <a:solidFill>
                <a:srgbClr val="0066FF"/>
              </a:solidFill>
            </a:endParaRPr>
          </a:p>
          <a:p>
            <a:pPr>
              <a:lnSpc>
                <a:spcPct val="90000"/>
              </a:lnSpc>
            </a:pPr>
            <a:endParaRPr lang="en-US" sz="2400" i="1" dirty="0">
              <a:solidFill>
                <a:srgbClr val="0066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38400" y="2209800"/>
          <a:ext cx="4552294" cy="3200400"/>
        </p:xfrm>
        <a:graphic>
          <a:graphicData uri="http://schemas.openxmlformats.org/presentationml/2006/ole">
            <p:oleObj spid="_x0000_s12290" name="Equation" r:id="rId3" imgW="2095200" imgH="1473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Spectral clustering methods are 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Iteration Clustering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Recall the power iteration update: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i="1" dirty="0">
              <a:solidFill>
                <a:srgbClr val="0066FF"/>
              </a:solidFill>
            </a:endParaRPr>
          </a:p>
          <a:p>
            <a:pPr>
              <a:lnSpc>
                <a:spcPct val="90000"/>
              </a:lnSpc>
            </a:pPr>
            <a:endParaRPr lang="en-US" sz="2400" i="1" dirty="0">
              <a:solidFill>
                <a:srgbClr val="0066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38400" y="2209800"/>
          <a:ext cx="4552294" cy="3200400"/>
        </p:xfrm>
        <a:graphic>
          <a:graphicData uri="http://schemas.openxmlformats.org/presentationml/2006/ole">
            <p:oleObj spid="_x0000_s11266" name="Equation" r:id="rId3" imgW="2095200" imgH="1473120" progId="Equation.3">
              <p:embed/>
            </p:oleObj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1981200" y="5562600"/>
            <a:ext cx="3124200" cy="1143000"/>
          </a:xfrm>
          <a:prstGeom prst="wedgeRoundRectCallout">
            <a:avLst>
              <a:gd name="adj1" fmla="val 31442"/>
              <a:gd name="adj2" fmla="val -70588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/>
              <a:t>λ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- the </a:t>
            </a:r>
            <a:r>
              <a:rPr lang="en-US" sz="2000" dirty="0" err="1" smtClean="0"/>
              <a:t>i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largest eigenvalue of W</a:t>
            </a:r>
            <a:endParaRPr lang="en-US" sz="2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81000" y="3124200"/>
            <a:ext cx="2286000" cy="1905000"/>
          </a:xfrm>
          <a:prstGeom prst="wedgeRoundRectCallout">
            <a:avLst>
              <a:gd name="adj1" fmla="val 68318"/>
              <a:gd name="adj2" fmla="val 518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 - the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coefficient of v when projected onto the space spanned by the eigenvectors of W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019800" y="2743200"/>
            <a:ext cx="2895600" cy="1371600"/>
          </a:xfrm>
          <a:prstGeom prst="wedgeRoundRectCallout">
            <a:avLst>
              <a:gd name="adj1" fmla="val -24444"/>
              <a:gd name="adj2" fmla="val 7469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e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– the eigenvector corresponding to </a:t>
            </a:r>
            <a:r>
              <a:rPr lang="el-GR" sz="2000" dirty="0" smtClean="0"/>
              <a:t>λ</a:t>
            </a:r>
            <a:r>
              <a:rPr lang="en-US" sz="2000" baseline="-25000" dirty="0" err="1" smtClean="0"/>
              <a:t>i</a:t>
            </a:r>
            <a:endParaRPr lang="en-US" sz="2000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Iteration Clustering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9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Group </a:t>
            </a:r>
            <a:r>
              <a:rPr lang="en-US" sz="2400" dirty="0"/>
              <a:t>the 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l-GR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λ</a:t>
            </a:r>
            <a:r>
              <a:rPr lang="en-US" sz="2400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400" i="1" baseline="-25000" dirty="0" err="1">
                <a:solidFill>
                  <a:srgbClr val="0066FF"/>
                </a:solidFill>
              </a:rPr>
              <a:t>i</a:t>
            </a:r>
            <a:r>
              <a:rPr lang="en-US" sz="2400" i="1" dirty="0">
                <a:solidFill>
                  <a:srgbClr val="0066FF"/>
                </a:solidFill>
              </a:rPr>
              <a:t> </a:t>
            </a:r>
            <a:r>
              <a:rPr lang="en-US" sz="2400" dirty="0"/>
              <a:t>terms, and define 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pic</a:t>
            </a:r>
            <a:r>
              <a:rPr lang="en-US" sz="2400" i="1" baseline="30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a,b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sz="2400" i="1" dirty="0">
                <a:solidFill>
                  <a:srgbClr val="0066FF"/>
                </a:solidFill>
              </a:rPr>
              <a:t> </a:t>
            </a:r>
            <a:r>
              <a:rPr lang="en-US" sz="2400" dirty="0"/>
              <a:t>to be the absolute difference between elements in the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400" i="1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400" dirty="0" smtClean="0"/>
              <a:t>, where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400" dirty="0" smtClean="0"/>
              <a:t> corresponds to indices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400" dirty="0" smtClean="0"/>
              <a:t> on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400" i="1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400" dirty="0" smtClean="0"/>
              <a:t>: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14400" y="2819400"/>
          <a:ext cx="7346950" cy="1379537"/>
        </p:xfrm>
        <a:graphic>
          <a:graphicData uri="http://schemas.openxmlformats.org/presentationml/2006/ole">
            <p:oleObj spid="_x0000_s16386" name="Equation" r:id="rId3" imgW="3924000" imgH="736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Iteration Clustering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9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Group </a:t>
            </a:r>
            <a:r>
              <a:rPr lang="en-US" sz="2400" dirty="0"/>
              <a:t>the 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l-GR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λ</a:t>
            </a:r>
            <a:r>
              <a:rPr lang="en-US" sz="2400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400" i="1" baseline="-25000" dirty="0" err="1">
                <a:solidFill>
                  <a:srgbClr val="0066FF"/>
                </a:solidFill>
              </a:rPr>
              <a:t>i</a:t>
            </a:r>
            <a:r>
              <a:rPr lang="en-US" sz="2400" i="1" dirty="0">
                <a:solidFill>
                  <a:srgbClr val="0066FF"/>
                </a:solidFill>
              </a:rPr>
              <a:t> </a:t>
            </a:r>
            <a:r>
              <a:rPr lang="en-US" sz="2400" dirty="0"/>
              <a:t>terms, and define 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pic</a:t>
            </a:r>
            <a:r>
              <a:rPr lang="en-US" sz="2400" i="1" baseline="30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a,b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sz="2400" i="1" dirty="0">
                <a:solidFill>
                  <a:srgbClr val="0066FF"/>
                </a:solidFill>
              </a:rPr>
              <a:t> </a:t>
            </a:r>
            <a:r>
              <a:rPr lang="en-US" sz="2400" dirty="0"/>
              <a:t>to be the absolute difference between elements in the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400" i="1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400" dirty="0" smtClean="0"/>
              <a:t>, where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400" dirty="0" smtClean="0"/>
              <a:t> corresponds to indices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400" dirty="0" smtClean="0"/>
              <a:t> on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400" i="1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400" dirty="0" smtClean="0"/>
              <a:t>: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14400" y="2819400"/>
          <a:ext cx="7346950" cy="1379537"/>
        </p:xfrm>
        <a:graphic>
          <a:graphicData uri="http://schemas.openxmlformats.org/presentationml/2006/ole">
            <p:oleObj spid="_x0000_s15362" name="Equation" r:id="rId3" imgW="3924000" imgH="736560" progId="Equation.3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90600" y="3352800"/>
            <a:ext cx="2057400" cy="685800"/>
            <a:chOff x="2400" y="864"/>
            <a:chExt cx="1296" cy="432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2400" y="864"/>
              <a:ext cx="1296" cy="432"/>
            </a:xfrm>
            <a:prstGeom prst="line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 flipV="1">
              <a:off x="2400" y="864"/>
              <a:ext cx="1296" cy="432"/>
            </a:xfrm>
            <a:prstGeom prst="line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259080" y="4800600"/>
            <a:ext cx="2560320" cy="1828800"/>
          </a:xfrm>
          <a:prstGeom prst="wedgeRoundRectCallout">
            <a:avLst>
              <a:gd name="adj1" fmla="val 18920"/>
              <a:gd name="adj2" fmla="val -886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first term is 0 because the first (dominant) eigenvector is a constant vector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Iteration Clustering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9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Group </a:t>
            </a:r>
            <a:r>
              <a:rPr lang="en-US" sz="2400" dirty="0"/>
              <a:t>the 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l-GR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λ</a:t>
            </a:r>
            <a:r>
              <a:rPr lang="en-US" sz="2400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400" i="1" baseline="-25000" dirty="0" err="1">
                <a:solidFill>
                  <a:srgbClr val="0066FF"/>
                </a:solidFill>
              </a:rPr>
              <a:t>i</a:t>
            </a:r>
            <a:r>
              <a:rPr lang="en-US" sz="2400" i="1" dirty="0">
                <a:solidFill>
                  <a:srgbClr val="0066FF"/>
                </a:solidFill>
              </a:rPr>
              <a:t> </a:t>
            </a:r>
            <a:r>
              <a:rPr lang="en-US" sz="2400" dirty="0"/>
              <a:t>terms, and define 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pic</a:t>
            </a:r>
            <a:r>
              <a:rPr lang="en-US" sz="2400" i="1" baseline="30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a,b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sz="2400" i="1" dirty="0">
                <a:solidFill>
                  <a:srgbClr val="0066FF"/>
                </a:solidFill>
              </a:rPr>
              <a:t> </a:t>
            </a:r>
            <a:r>
              <a:rPr lang="en-US" sz="2400" dirty="0"/>
              <a:t>to be the absolute difference between elements in the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400" i="1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400" dirty="0" smtClean="0"/>
              <a:t>, where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400" dirty="0" smtClean="0"/>
              <a:t> corresponds to indices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400" dirty="0" smtClean="0"/>
              <a:t> on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400" i="1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400" dirty="0" smtClean="0"/>
              <a:t>: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14400" y="2819400"/>
          <a:ext cx="7346950" cy="1379537"/>
        </p:xfrm>
        <a:graphic>
          <a:graphicData uri="http://schemas.openxmlformats.org/presentationml/2006/ole">
            <p:oleObj spid="_x0000_s14338" name="Equation" r:id="rId3" imgW="3924000" imgH="736560" progId="Equation.3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90600" y="3352800"/>
            <a:ext cx="2057400" cy="685800"/>
            <a:chOff x="2400" y="864"/>
            <a:chExt cx="1296" cy="432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2400" y="864"/>
              <a:ext cx="1296" cy="432"/>
            </a:xfrm>
            <a:prstGeom prst="line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 flipV="1">
              <a:off x="2400" y="864"/>
              <a:ext cx="1296" cy="432"/>
            </a:xfrm>
            <a:prstGeom prst="line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259080" y="4800600"/>
            <a:ext cx="2560320" cy="1828800"/>
          </a:xfrm>
          <a:prstGeom prst="wedgeRoundRectCallout">
            <a:avLst>
              <a:gd name="adj1" fmla="val 18920"/>
              <a:gd name="adj2" fmla="val -886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first term is 0 because the first (dominant) eigenvector is a constant vector</a:t>
            </a:r>
            <a:endParaRPr lang="en-US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867400" y="3352800"/>
            <a:ext cx="2057400" cy="685800"/>
            <a:chOff x="2400" y="864"/>
            <a:chExt cx="1296" cy="432"/>
          </a:xfrm>
        </p:grpSpPr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2400" y="864"/>
              <a:ext cx="1296" cy="432"/>
            </a:xfrm>
            <a:prstGeom prst="line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 flipV="1">
              <a:off x="2400" y="864"/>
              <a:ext cx="1296" cy="432"/>
            </a:xfrm>
            <a:prstGeom prst="line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ounded Rectangular Callout 12"/>
          <p:cNvSpPr/>
          <p:nvPr/>
        </p:nvSpPr>
        <p:spPr>
          <a:xfrm>
            <a:off x="6278880" y="4800600"/>
            <a:ext cx="2560320" cy="1828800"/>
          </a:xfrm>
          <a:prstGeom prst="wedgeRoundRectCallout">
            <a:avLst>
              <a:gd name="adj1" fmla="val -24317"/>
              <a:gd name="adj2" fmla="val -99246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 </a:t>
            </a:r>
            <a:r>
              <a:rPr lang="en-US" i="1" dirty="0" smtClean="0"/>
              <a:t>t</a:t>
            </a:r>
            <a:r>
              <a:rPr lang="en-US" dirty="0" smtClean="0"/>
              <a:t> gets bigger, the last term goes to 0 quickly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Iteration Clustering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9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Group </a:t>
            </a:r>
            <a:r>
              <a:rPr lang="en-US" sz="2400" dirty="0"/>
              <a:t>the 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l-GR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λ</a:t>
            </a:r>
            <a:r>
              <a:rPr lang="en-US" sz="2400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400" i="1" baseline="-25000" dirty="0" err="1">
                <a:solidFill>
                  <a:srgbClr val="0066FF"/>
                </a:solidFill>
              </a:rPr>
              <a:t>i</a:t>
            </a:r>
            <a:r>
              <a:rPr lang="en-US" sz="2400" i="1" dirty="0">
                <a:solidFill>
                  <a:srgbClr val="0066FF"/>
                </a:solidFill>
              </a:rPr>
              <a:t> </a:t>
            </a:r>
            <a:r>
              <a:rPr lang="en-US" sz="2400" dirty="0"/>
              <a:t>terms, and define 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pic</a:t>
            </a:r>
            <a:r>
              <a:rPr lang="en-US" sz="2400" i="1" baseline="30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a,b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sz="2400" i="1" dirty="0">
                <a:solidFill>
                  <a:srgbClr val="0066FF"/>
                </a:solidFill>
              </a:rPr>
              <a:t> </a:t>
            </a:r>
            <a:r>
              <a:rPr lang="en-US" sz="2400" dirty="0"/>
              <a:t>to be the absolute difference between elements in the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400" i="1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400" dirty="0" smtClean="0"/>
              <a:t>, where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400" dirty="0" smtClean="0"/>
              <a:t> corresponds to indices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400" dirty="0" smtClean="0"/>
              <a:t> on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400" i="1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400" dirty="0" smtClean="0"/>
              <a:t>: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14400" y="2819400"/>
          <a:ext cx="7346950" cy="1379537"/>
        </p:xfrm>
        <a:graphic>
          <a:graphicData uri="http://schemas.openxmlformats.org/presentationml/2006/ole">
            <p:oleObj spid="_x0000_s13314" name="Equation" r:id="rId3" imgW="3924000" imgH="736560" progId="Equation.3">
              <p:embed/>
            </p:oleObj>
          </a:graphicData>
        </a:graphic>
      </p:graphicFrame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990600" y="3352800"/>
            <a:ext cx="2057400" cy="685800"/>
            <a:chOff x="2400" y="864"/>
            <a:chExt cx="1296" cy="432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2400" y="864"/>
              <a:ext cx="1296" cy="432"/>
            </a:xfrm>
            <a:prstGeom prst="line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 flipV="1">
              <a:off x="2400" y="864"/>
              <a:ext cx="1296" cy="432"/>
            </a:xfrm>
            <a:prstGeom prst="line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259080" y="4800600"/>
            <a:ext cx="2560320" cy="1828800"/>
          </a:xfrm>
          <a:prstGeom prst="wedgeRoundRectCallout">
            <a:avLst>
              <a:gd name="adj1" fmla="val 18920"/>
              <a:gd name="adj2" fmla="val -886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first term is 0 because the first (dominant) eigenvector is a constant vector</a:t>
            </a:r>
            <a:endParaRPr lang="en-US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5867400" y="3352800"/>
            <a:ext cx="2057400" cy="685800"/>
            <a:chOff x="2400" y="864"/>
            <a:chExt cx="1296" cy="432"/>
          </a:xfrm>
        </p:grpSpPr>
        <p:sp>
          <p:nvSpPr>
            <p:cNvPr id="11" name="Line 5"/>
            <p:cNvSpPr>
              <a:spLocks noChangeShapeType="1"/>
            </p:cNvSpPr>
            <p:nvPr/>
          </p:nvSpPr>
          <p:spPr bwMode="auto">
            <a:xfrm flipV="1">
              <a:off x="2400" y="864"/>
              <a:ext cx="1296" cy="432"/>
            </a:xfrm>
            <a:prstGeom prst="line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 flipV="1">
              <a:off x="2400" y="864"/>
              <a:ext cx="1296" cy="432"/>
            </a:xfrm>
            <a:prstGeom prst="line">
              <a:avLst/>
            </a:prstGeom>
            <a:noFill/>
            <a:ln w="762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ounded Rectangular Callout 12"/>
          <p:cNvSpPr/>
          <p:nvPr/>
        </p:nvSpPr>
        <p:spPr>
          <a:xfrm>
            <a:off x="6278880" y="4800600"/>
            <a:ext cx="2560320" cy="1828800"/>
          </a:xfrm>
          <a:prstGeom prst="wedgeRoundRectCallout">
            <a:avLst>
              <a:gd name="adj1" fmla="val -24317"/>
              <a:gd name="adj2" fmla="val -99246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 </a:t>
            </a:r>
            <a:r>
              <a:rPr lang="en-US" i="1" dirty="0" smtClean="0"/>
              <a:t>t</a:t>
            </a:r>
            <a:r>
              <a:rPr lang="en-US" dirty="0" smtClean="0"/>
              <a:t> gets bigger, the last term goes to 0 quickly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268980" y="4800600"/>
            <a:ext cx="2560320" cy="1828800"/>
          </a:xfrm>
          <a:prstGeom prst="wedgeRoundRectCallout">
            <a:avLst>
              <a:gd name="adj1" fmla="val 4111"/>
              <a:gd name="adj2" fmla="val -9388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are left with the term that “signals” the cluster corresponding to eigenvectors!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Iteration Clustering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chemeClr val="bg1"/>
                </a:solidFill>
              </a:rPr>
              <a:t>The 2</a:t>
            </a:r>
            <a:r>
              <a:rPr lang="en-US" i="1" baseline="30000" dirty="0" smtClean="0">
                <a:solidFill>
                  <a:schemeClr val="bg1"/>
                </a:solidFill>
              </a:rPr>
              <a:t>nd</a:t>
            </a:r>
            <a:r>
              <a:rPr lang="en-US" i="1" dirty="0" smtClean="0">
                <a:solidFill>
                  <a:schemeClr val="bg1"/>
                </a:solidFill>
              </a:rPr>
              <a:t> to </a:t>
            </a:r>
            <a:r>
              <a:rPr lang="en-US" i="1" dirty="0" err="1" smtClean="0">
                <a:solidFill>
                  <a:schemeClr val="bg1"/>
                </a:solidFill>
              </a:rPr>
              <a:t>k</a:t>
            </a:r>
            <a:r>
              <a:rPr lang="en-US" i="1" baseline="30000" dirty="0" err="1" smtClean="0">
                <a:solidFill>
                  <a:schemeClr val="bg1"/>
                </a:solidFill>
              </a:rPr>
              <a:t>th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eigenvectors of </a:t>
            </a:r>
            <a:r>
              <a:rPr lang="en-US" i="1" dirty="0" smtClean="0">
                <a:solidFill>
                  <a:schemeClr val="bg1"/>
                </a:solidFill>
              </a:rPr>
              <a:t>W=D</a:t>
            </a:r>
            <a:r>
              <a:rPr lang="en-US" i="1" baseline="30000" dirty="0" smtClean="0">
                <a:solidFill>
                  <a:schemeClr val="bg1"/>
                </a:solidFill>
              </a:rPr>
              <a:t>-1</a:t>
            </a:r>
            <a:r>
              <a:rPr lang="en-US" i="1" dirty="0" smtClean="0">
                <a:solidFill>
                  <a:schemeClr val="bg1"/>
                </a:solidFill>
              </a:rPr>
              <a:t>A </a:t>
            </a:r>
            <a:r>
              <a:rPr lang="en-US" i="1" dirty="0">
                <a:solidFill>
                  <a:schemeClr val="bg1"/>
                </a:solidFill>
              </a:rPr>
              <a:t>are roughly piece-wise </a:t>
            </a:r>
            <a:r>
              <a:rPr lang="en-US" i="1" dirty="0" smtClean="0">
                <a:solidFill>
                  <a:schemeClr val="bg1"/>
                </a:solidFill>
              </a:rPr>
              <a:t>constant with respect to the underlying clusters, each separating a cluster from the rest of the data </a:t>
            </a:r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dirty="0" err="1" smtClean="0">
                <a:solidFill>
                  <a:schemeClr val="bg2"/>
                </a:solidFill>
              </a:rPr>
              <a:t>Meila</a:t>
            </a:r>
            <a:r>
              <a:rPr lang="en-US" dirty="0" smtClean="0">
                <a:solidFill>
                  <a:schemeClr val="bg2"/>
                </a:solidFill>
              </a:rPr>
              <a:t> &amp; Shi 2001)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Iteration Clustering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chemeClr val="bg1"/>
                </a:solidFill>
              </a:rPr>
              <a:t>The 2</a:t>
            </a:r>
            <a:r>
              <a:rPr lang="en-US" i="1" baseline="30000" dirty="0" smtClean="0">
                <a:solidFill>
                  <a:schemeClr val="bg1"/>
                </a:solidFill>
              </a:rPr>
              <a:t>nd</a:t>
            </a:r>
            <a:r>
              <a:rPr lang="en-US" i="1" dirty="0" smtClean="0">
                <a:solidFill>
                  <a:schemeClr val="bg1"/>
                </a:solidFill>
              </a:rPr>
              <a:t> to </a:t>
            </a:r>
            <a:r>
              <a:rPr lang="en-US" i="1" dirty="0" err="1" smtClean="0">
                <a:solidFill>
                  <a:schemeClr val="bg1"/>
                </a:solidFill>
              </a:rPr>
              <a:t>k</a:t>
            </a:r>
            <a:r>
              <a:rPr lang="en-US" i="1" baseline="30000" dirty="0" err="1" smtClean="0">
                <a:solidFill>
                  <a:schemeClr val="bg1"/>
                </a:solidFill>
              </a:rPr>
              <a:t>th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eigenvectors of </a:t>
            </a:r>
            <a:r>
              <a:rPr lang="en-US" i="1" dirty="0" smtClean="0">
                <a:solidFill>
                  <a:schemeClr val="bg1"/>
                </a:solidFill>
              </a:rPr>
              <a:t>W=D</a:t>
            </a:r>
            <a:r>
              <a:rPr lang="en-US" i="1" baseline="30000" dirty="0" smtClean="0">
                <a:solidFill>
                  <a:schemeClr val="bg1"/>
                </a:solidFill>
              </a:rPr>
              <a:t>-1</a:t>
            </a:r>
            <a:r>
              <a:rPr lang="en-US" i="1" dirty="0" smtClean="0">
                <a:solidFill>
                  <a:schemeClr val="bg1"/>
                </a:solidFill>
              </a:rPr>
              <a:t>A </a:t>
            </a:r>
            <a:r>
              <a:rPr lang="en-US" i="1" dirty="0">
                <a:solidFill>
                  <a:schemeClr val="bg1"/>
                </a:solidFill>
              </a:rPr>
              <a:t>are roughly piece-wise </a:t>
            </a:r>
            <a:r>
              <a:rPr lang="en-US" i="1" dirty="0" smtClean="0">
                <a:solidFill>
                  <a:schemeClr val="bg1"/>
                </a:solidFill>
              </a:rPr>
              <a:t>constant with respect to the underlying clusters, each separating a cluster from the rest of the data </a:t>
            </a:r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dirty="0" err="1" smtClean="0">
                <a:solidFill>
                  <a:schemeClr val="bg2"/>
                </a:solidFill>
              </a:rPr>
              <a:t>Meila</a:t>
            </a:r>
            <a:r>
              <a:rPr lang="en-US" dirty="0" smtClean="0">
                <a:solidFill>
                  <a:schemeClr val="bg2"/>
                </a:solidFill>
              </a:rPr>
              <a:t> &amp; Shi 2001)</a:t>
            </a:r>
            <a:endParaRPr lang="en-US" i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u="sng" dirty="0" smtClean="0"/>
              <a:t>The linear combination of piece-wise constant vectors is also piece-wise constant!</a:t>
            </a:r>
          </a:p>
          <a:p>
            <a:pPr>
              <a:lnSpc>
                <a:spcPct val="90000"/>
              </a:lnSpc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en-US" dirty="0"/>
          </a:p>
        </p:txBody>
      </p:sp>
      <p:pic>
        <p:nvPicPr>
          <p:cNvPr id="5122" name="Picture 2" descr="C:\Documents and Settings\frank\Desktop\Submissions\2010ICML\figures\3blob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1885950" cy="1634490"/>
          </a:xfrm>
          <a:prstGeom prst="rect">
            <a:avLst/>
          </a:prstGeom>
          <a:noFill/>
        </p:spPr>
      </p:pic>
      <p:pic>
        <p:nvPicPr>
          <p:cNvPr id="5123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219200"/>
            <a:ext cx="1885950" cy="1634490"/>
          </a:xfrm>
          <a:prstGeom prst="rect">
            <a:avLst/>
          </a:prstGeom>
          <a:noFill/>
        </p:spPr>
      </p:pic>
      <p:pic>
        <p:nvPicPr>
          <p:cNvPr id="5124" name="Picture 4" descr="C:\Documents and Settings\frank\Desktop\Submissions\2010ICML\figures\squiggles-ncut-result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1219200"/>
            <a:ext cx="1885950" cy="1634490"/>
          </a:xfrm>
          <a:prstGeom prst="rect">
            <a:avLst/>
          </a:prstGeom>
          <a:noFill/>
        </p:spPr>
      </p:pic>
      <p:pic>
        <p:nvPicPr>
          <p:cNvPr id="6146" name="Picture 2" descr="C:\Documents and Settings\frank\Desktop\Submissions\2010ICML\figures\3circles-ncut-ev2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7" name="Picture 3" descr="C:\Documents and Settings\frank\Desktop\Submissions\2010ICML\figures\squiggles-ncut-ev2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7450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8" name="Picture 4" descr="C:\Documents and Settings\frank\Desktop\Submissions\2010ICML\figures\3blobs-ncut-ev2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9" name="Picture 5" descr="C:\Documents and Settings\frank\Desktop\Submissions\2010ICML\figures\3blobs-ncut-ev3.e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0" name="Picture 6" descr="C:\Documents and Settings\frank\Desktop\Submissions\2010ICML\figures\3circles-ncut-ev3.ep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175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1" name="Picture 7" descr="C:\Documents and Settings\frank\Desktop\Submissions\2010ICML\figures\squiggles-ncut-ev3.ep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67450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04801" y="16002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dataset and normalized cut results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3581399"/>
            <a:ext cx="118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smallest eigenvector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5435025"/>
            <a:ext cx="118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smallest eigenvector 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492748" y="3739841"/>
            <a:ext cx="69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value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3124200" y="3886200"/>
            <a:ext cx="167640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4114006" y="4799805"/>
            <a:ext cx="1829594" cy="79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28742" y="4746702"/>
            <a:ext cx="70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index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 rot="5400000">
            <a:off x="6401730" y="2667930"/>
            <a:ext cx="228600" cy="379140"/>
          </a:xfrm>
          <a:prstGeom prst="leftBrace">
            <a:avLst>
              <a:gd name="adj1" fmla="val 8333"/>
              <a:gd name="adj2" fmla="val 48374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71064" y="240123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Left Brace 25"/>
          <p:cNvSpPr/>
          <p:nvPr/>
        </p:nvSpPr>
        <p:spPr>
          <a:xfrm rot="5400000">
            <a:off x="6867291" y="2663283"/>
            <a:ext cx="236034" cy="381000"/>
          </a:xfrm>
          <a:prstGeom prst="leftBrace">
            <a:avLst>
              <a:gd name="adj1" fmla="val 8333"/>
              <a:gd name="adj2" fmla="val 48374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33838" y="23972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Left Brace 27"/>
          <p:cNvSpPr/>
          <p:nvPr/>
        </p:nvSpPr>
        <p:spPr>
          <a:xfrm rot="5400000">
            <a:off x="7547666" y="2458994"/>
            <a:ext cx="241310" cy="784302"/>
          </a:xfrm>
          <a:prstGeom prst="leftBrace">
            <a:avLst>
              <a:gd name="adj1" fmla="val 8333"/>
              <a:gd name="adj2" fmla="val 48374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28932" y="2399370"/>
            <a:ext cx="385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47738" y="2399370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cluster 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57200" y="2971800"/>
            <a:ext cx="8382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 smtClean="0"/>
              <a:t>clustering  space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en-US" dirty="0"/>
          </a:p>
        </p:txBody>
      </p:sp>
      <p:pic>
        <p:nvPicPr>
          <p:cNvPr id="5123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219200"/>
            <a:ext cx="1885950" cy="1634490"/>
          </a:xfrm>
          <a:prstGeom prst="rect">
            <a:avLst/>
          </a:prstGeom>
          <a:noFill/>
        </p:spPr>
      </p:pic>
      <p:pic>
        <p:nvPicPr>
          <p:cNvPr id="6146" name="Picture 2" descr="C:\Documents and Settings\frank\Desktop\Submissions\2010ICML\figures\3circles-ncut-ev2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0" name="Picture 6" descr="C:\Documents and Settings\frank\Desktop\Submissions\2010ICML\figures\3circles-ncut-ev3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04801" y="16002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dataset and normalized cut results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3581399"/>
            <a:ext cx="118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smallest eigenvector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5435025"/>
            <a:ext cx="118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smallest eigenvector 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492748" y="3739841"/>
            <a:ext cx="69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value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3124200" y="3886200"/>
            <a:ext cx="1676400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4114006" y="4799805"/>
            <a:ext cx="1829594" cy="79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28742" y="4746702"/>
            <a:ext cx="705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index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57200" y="2971800"/>
            <a:ext cx="8382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 smtClean="0"/>
              <a:t>clustering  space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en-US" dirty="0"/>
          </a:p>
        </p:txBody>
      </p:sp>
      <p:pic>
        <p:nvPicPr>
          <p:cNvPr id="5123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219200"/>
            <a:ext cx="1885950" cy="1634490"/>
          </a:xfrm>
          <a:prstGeom prst="rect">
            <a:avLst/>
          </a:prstGeom>
          <a:noFill/>
        </p:spPr>
      </p:pic>
      <p:pic>
        <p:nvPicPr>
          <p:cNvPr id="6146" name="Picture 2" descr="C:\Documents and Settings\frank\Desktop\Submissions\2010ICML\figures\3circles-ncut-ev2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0" name="Picture 6" descr="C:\Documents and Settings\frank\Desktop\Submissions\2010ICML\figures\3circles-ncut-ev3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04800" y="3581399"/>
            <a:ext cx="118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smallest eigenvector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5435025"/>
            <a:ext cx="118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smallest eigenvector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Spectral clustering methods are nice</a:t>
            </a:r>
          </a:p>
          <a:p>
            <a:r>
              <a:rPr lang="en-US" dirty="0" smtClean="0"/>
              <a:t>But they are rather expensive (slow)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frank\Desktop\Submissions\2010ICML\figures\3circles-ncut-ev2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77165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0" name="Picture 6" descr="C:\Documents and Settings\frank\Desktop\Submissions\2010ICML\figures\3circles-ncut-ev3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850" y="377380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frank\Desktop\Submissions\2010ICML\figures\3circles-ncut-ev2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77165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0" name="Picture 6" descr="C:\Documents and Settings\frank\Desktop\Submissions\2010ICML\figures\3circles-ncut-ev3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850" y="377380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2284095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a·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4199275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b·</a:t>
            </a:r>
            <a:endParaRPr lang="en-US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77150" y="327469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frank\Desktop\Submissions\2010ICML\figures\3circles-ncut-ev2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77165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0" name="Picture 6" descr="C:\Documents and Settings\frank\Desktop\Submissions\2010ICML\figures\3circles-ncut-ev3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850" y="377380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2284095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a·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4199275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b·</a:t>
            </a:r>
            <a:endParaRPr lang="en-US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77150" y="327469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96350" y="42672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pic>
        <p:nvPicPr>
          <p:cNvPr id="13" name="Picture 3" descr="C:\Documents and Settings\frank\Desktop\Submissions\2010ICML\figures\3circles-pic-v1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0025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025" y="1870710"/>
            <a:ext cx="1885950" cy="1634490"/>
          </a:xfrm>
          <a:prstGeom prst="rect">
            <a:avLst/>
          </a:prstGeom>
          <a:noFill/>
        </p:spPr>
      </p:pic>
      <p:pic>
        <p:nvPicPr>
          <p:cNvPr id="6146" name="Picture 2" descr="C:\Documents and Settings\frank\Desktop\Submissions\2010ICML\figures\3circles-ncut-ev2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850" y="177165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0" name="Picture 6" descr="C:\Documents and Settings\frank\Desktop\Submissions\2010ICML\figures\3circles-ncut-ev3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6850" y="377380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2284095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a·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4199275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b·</a:t>
            </a:r>
            <a:endParaRPr lang="en-US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77150" y="327469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96350" y="42672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pic>
        <p:nvPicPr>
          <p:cNvPr id="13" name="Picture 3" descr="C:\Documents and Settings\frank\Desktop\Submissions\2010ICML\figures\3circles-pic-v1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0025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sp>
        <p:nvSpPr>
          <p:cNvPr id="15" name="Up Arrow 14"/>
          <p:cNvSpPr/>
          <p:nvPr/>
        </p:nvSpPr>
        <p:spPr>
          <a:xfrm>
            <a:off x="4876800" y="3352800"/>
            <a:ext cx="2286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Iteration Clustering</a:t>
            </a:r>
            <a:endParaRPr lang="en-US" dirty="0"/>
          </a:p>
        </p:txBody>
      </p:sp>
      <p:pic>
        <p:nvPicPr>
          <p:cNvPr id="5123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025" y="1870710"/>
            <a:ext cx="1885950" cy="1634490"/>
          </a:xfrm>
          <a:prstGeom prst="rect">
            <a:avLst/>
          </a:prstGeom>
          <a:noFill/>
        </p:spPr>
      </p:pic>
      <p:pic>
        <p:nvPicPr>
          <p:cNvPr id="18435" name="Picture 3" descr="C:\Documents and Settings\frank\Desktop\Submissions\2010ICML\figures\3circles-pic-v1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025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Iteration Clustering</a:t>
            </a:r>
            <a:endParaRPr lang="en-US" dirty="0"/>
          </a:p>
        </p:txBody>
      </p:sp>
      <p:pic>
        <p:nvPicPr>
          <p:cNvPr id="5122" name="Picture 2" descr="C:\Documents and Settings\frank\Desktop\Submissions\2010ICML\figures\3blob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70710"/>
            <a:ext cx="1885950" cy="1634490"/>
          </a:xfrm>
          <a:prstGeom prst="rect">
            <a:avLst/>
          </a:prstGeom>
          <a:noFill/>
        </p:spPr>
      </p:pic>
      <p:pic>
        <p:nvPicPr>
          <p:cNvPr id="5123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025" y="1870710"/>
            <a:ext cx="1885950" cy="1634490"/>
          </a:xfrm>
          <a:prstGeom prst="rect">
            <a:avLst/>
          </a:prstGeom>
          <a:noFill/>
        </p:spPr>
      </p:pic>
      <p:pic>
        <p:nvPicPr>
          <p:cNvPr id="5124" name="Picture 4" descr="C:\Documents and Settings\frank\Desktop\Submissions\2010ICML\figures\squiggles-ncut-result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1870710"/>
            <a:ext cx="1885950" cy="163449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4801" y="23870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dataset and PIC results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1" y="4248090"/>
            <a:ext cx="380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30000" dirty="0" err="1" smtClean="0"/>
              <a:t>t</a:t>
            </a:r>
            <a:endParaRPr lang="en-US" sz="2000" baseline="30000" dirty="0"/>
          </a:p>
        </p:txBody>
      </p:sp>
      <p:pic>
        <p:nvPicPr>
          <p:cNvPr id="18434" name="Picture 2" descr="C:\Documents and Settings\frank\Desktop\Submissions\2010ICML\figures\3blobs-pic-v1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pic>
        <p:nvPicPr>
          <p:cNvPr id="18435" name="Picture 3" descr="C:\Documents and Settings\frank\Desktop\Submissions\2010ICML\figures\3circles-pic-v1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0025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pic>
        <p:nvPicPr>
          <p:cNvPr id="18436" name="Picture 4" descr="C:\Documents and Settings\frank\Desktop\Submissions\2010ICML\figures\squiggles-pic-v1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7450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Iteration Clustering</a:t>
            </a:r>
            <a:endParaRPr lang="en-US" dirty="0"/>
          </a:p>
        </p:txBody>
      </p:sp>
      <p:pic>
        <p:nvPicPr>
          <p:cNvPr id="5122" name="Picture 2" descr="C:\Documents and Settings\frank\Desktop\Submissions\2010ICML\figures\3blob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70710"/>
            <a:ext cx="1885950" cy="1634490"/>
          </a:xfrm>
          <a:prstGeom prst="rect">
            <a:avLst/>
          </a:prstGeom>
          <a:noFill/>
        </p:spPr>
      </p:pic>
      <p:pic>
        <p:nvPicPr>
          <p:cNvPr id="5123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025" y="1870710"/>
            <a:ext cx="1885950" cy="1634490"/>
          </a:xfrm>
          <a:prstGeom prst="rect">
            <a:avLst/>
          </a:prstGeom>
          <a:noFill/>
        </p:spPr>
      </p:pic>
      <p:pic>
        <p:nvPicPr>
          <p:cNvPr id="5124" name="Picture 4" descr="C:\Documents and Settings\frank\Desktop\Submissions\2010ICML\figures\squiggles-ncut-result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1870710"/>
            <a:ext cx="1885950" cy="163449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4801" y="23870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dataset and PIC results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1" y="4248090"/>
            <a:ext cx="380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30000" dirty="0" err="1" smtClean="0"/>
              <a:t>t</a:t>
            </a:r>
            <a:endParaRPr lang="en-US" sz="2000" baseline="30000" dirty="0"/>
          </a:p>
        </p:txBody>
      </p:sp>
      <p:pic>
        <p:nvPicPr>
          <p:cNvPr id="18434" name="Picture 2" descr="C:\Documents and Settings\frank\Desktop\Submissions\2010ICML\figures\3blobs-pic-v1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pic>
        <p:nvPicPr>
          <p:cNvPr id="18435" name="Picture 3" descr="C:\Documents and Settings\frank\Desktop\Submissions\2010ICML\figures\3circles-pic-v1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0025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pic>
        <p:nvPicPr>
          <p:cNvPr id="18436" name="Picture 4" descr="C:\Documents and Settings\frank\Desktop\Submissions\2010ICML\figures\squiggles-pic-v1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7450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1981200" y="1447800"/>
            <a:ext cx="5867400" cy="4267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The Take-Away</a:t>
            </a:r>
          </a:p>
          <a:p>
            <a:pPr algn="just"/>
            <a:endParaRPr lang="en-US" sz="2800" dirty="0" smtClean="0"/>
          </a:p>
          <a:p>
            <a:r>
              <a:rPr lang="en-US" sz="2800" i="1" dirty="0" smtClean="0"/>
              <a:t>To do clustering, we may not need all the information in a spectral embedding (e.g., distance between clusters in a k-dimension eigenspace); we just need the clusters to be </a:t>
            </a:r>
            <a:r>
              <a:rPr lang="en-US" sz="2800" i="1" u="sng" dirty="0" smtClean="0"/>
              <a:t>separated</a:t>
            </a:r>
            <a:r>
              <a:rPr lang="en-US" sz="2800" i="1" dirty="0" smtClean="0"/>
              <a:t> in some space.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Iteration Clustering</a:t>
            </a:r>
            <a:endParaRPr lang="en-US" dirty="0"/>
          </a:p>
        </p:txBody>
      </p:sp>
      <p:pic>
        <p:nvPicPr>
          <p:cNvPr id="5122" name="Picture 2" descr="C:\Documents and Settings\frank\Desktop\Submissions\2010ICML\figures\3blob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70710"/>
            <a:ext cx="1885950" cy="1634490"/>
          </a:xfrm>
          <a:prstGeom prst="rect">
            <a:avLst/>
          </a:prstGeom>
          <a:noFill/>
        </p:spPr>
      </p:pic>
      <p:pic>
        <p:nvPicPr>
          <p:cNvPr id="5123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025" y="1870710"/>
            <a:ext cx="1885950" cy="1634490"/>
          </a:xfrm>
          <a:prstGeom prst="rect">
            <a:avLst/>
          </a:prstGeom>
          <a:noFill/>
        </p:spPr>
      </p:pic>
      <p:pic>
        <p:nvPicPr>
          <p:cNvPr id="5124" name="Picture 4" descr="C:\Documents and Settings\frank\Desktop\Submissions\2010ICML\figures\squiggles-ncut-result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1870710"/>
            <a:ext cx="1885950" cy="163449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4801" y="23870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dataset and PIC results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1" y="4248090"/>
            <a:ext cx="380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30000" dirty="0" err="1" smtClean="0"/>
              <a:t>t</a:t>
            </a:r>
            <a:endParaRPr lang="en-US" sz="2000" baseline="30000" dirty="0"/>
          </a:p>
        </p:txBody>
      </p:sp>
      <p:pic>
        <p:nvPicPr>
          <p:cNvPr id="18434" name="Picture 2" descr="C:\Documents and Settings\frank\Desktop\Submissions\2010ICML\figures\3blobs-pic-v1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pic>
        <p:nvPicPr>
          <p:cNvPr id="18435" name="Picture 3" descr="C:\Documents and Settings\frank\Desktop\Submissions\2010ICML\figures\3circles-pic-v1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0025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pic>
        <p:nvPicPr>
          <p:cNvPr id="18436" name="Picture 4" descr="C:\Documents and Settings\frank\Desktop\Submissions\2010ICML\figures\squiggles-pic-v1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7450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sp>
        <p:nvSpPr>
          <p:cNvPr id="11" name="Rounded Rectangular Callout 10"/>
          <p:cNvSpPr/>
          <p:nvPr/>
        </p:nvSpPr>
        <p:spPr>
          <a:xfrm>
            <a:off x="990600" y="5334000"/>
            <a:ext cx="1600200" cy="1143000"/>
          </a:xfrm>
          <a:prstGeom prst="wedgeRoundRectCallout">
            <a:avLst>
              <a:gd name="adj1" fmla="val -50566"/>
              <a:gd name="adj2" fmla="val -12871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t</a:t>
            </a:r>
            <a:r>
              <a:rPr lang="en-US" sz="2400" dirty="0" smtClean="0"/>
              <a:t>=?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Iteration Clustering</a:t>
            </a:r>
            <a:endParaRPr lang="en-US" dirty="0"/>
          </a:p>
        </p:txBody>
      </p:sp>
      <p:pic>
        <p:nvPicPr>
          <p:cNvPr id="5122" name="Picture 2" descr="C:\Documents and Settings\frank\Desktop\Submissions\2010ICML\figures\3blob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70710"/>
            <a:ext cx="1885950" cy="1634490"/>
          </a:xfrm>
          <a:prstGeom prst="rect">
            <a:avLst/>
          </a:prstGeom>
          <a:noFill/>
        </p:spPr>
      </p:pic>
      <p:pic>
        <p:nvPicPr>
          <p:cNvPr id="5123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025" y="1870710"/>
            <a:ext cx="1885950" cy="1634490"/>
          </a:xfrm>
          <a:prstGeom prst="rect">
            <a:avLst/>
          </a:prstGeom>
          <a:noFill/>
        </p:spPr>
      </p:pic>
      <p:pic>
        <p:nvPicPr>
          <p:cNvPr id="5124" name="Picture 4" descr="C:\Documents and Settings\frank\Desktop\Submissions\2010ICML\figures\squiggles-ncut-result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1870710"/>
            <a:ext cx="1885950" cy="163449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4801" y="23870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dataset and PIC results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1" y="4248090"/>
            <a:ext cx="380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30000" dirty="0" err="1" smtClean="0"/>
              <a:t>t</a:t>
            </a:r>
            <a:endParaRPr lang="en-US" sz="2000" baseline="30000" dirty="0"/>
          </a:p>
        </p:txBody>
      </p:sp>
      <p:pic>
        <p:nvPicPr>
          <p:cNvPr id="18434" name="Picture 2" descr="C:\Documents and Settings\frank\Desktop\Submissions\2010ICML\figures\3blobs-pic-v1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pic>
        <p:nvPicPr>
          <p:cNvPr id="18435" name="Picture 3" descr="C:\Documents and Settings\frank\Desktop\Submissions\2010ICML\figures\3circles-pic-v1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0025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pic>
        <p:nvPicPr>
          <p:cNvPr id="18436" name="Picture 4" descr="C:\Documents and Settings\frank\Desktop\Submissions\2010ICML\figures\squiggles-pic-v1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7450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sp>
        <p:nvSpPr>
          <p:cNvPr id="11" name="Rounded Rectangular Callout 10"/>
          <p:cNvSpPr/>
          <p:nvPr/>
        </p:nvSpPr>
        <p:spPr>
          <a:xfrm>
            <a:off x="990600" y="5334000"/>
            <a:ext cx="1600200" cy="1143000"/>
          </a:xfrm>
          <a:prstGeom prst="wedgeRoundRectCallout">
            <a:avLst>
              <a:gd name="adj1" fmla="val -50566"/>
              <a:gd name="adj2" fmla="val -12871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t</a:t>
            </a:r>
            <a:r>
              <a:rPr lang="en-US" sz="2400" dirty="0" smtClean="0"/>
              <a:t>=?</a:t>
            </a:r>
            <a:endParaRPr lang="en-US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505200" y="5486400"/>
            <a:ext cx="4724400" cy="1295400"/>
          </a:xfrm>
          <a:prstGeom prst="wedgeRoundRectCallout">
            <a:avLst>
              <a:gd name="adj1" fmla="val -71940"/>
              <a:gd name="adj2" fmla="val -1727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Want to iterate enough to show clusters, but not too much so as to converge to a constant vector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 smtClean="0"/>
              <a:t>Power Iteration Clustering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Power Iteration</a:t>
            </a:r>
          </a:p>
          <a:p>
            <a:pPr lvl="1"/>
            <a:r>
              <a:rPr lang="en-US" dirty="0" smtClean="0"/>
              <a:t>Stopping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Related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2971800" y="4171950"/>
            <a:ext cx="533400" cy="5334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599"/>
          </a:xfrm>
        </p:spPr>
        <p:txBody>
          <a:bodyPr>
            <a:normAutofit/>
          </a:bodyPr>
          <a:lstStyle/>
          <a:p>
            <a:r>
              <a:rPr lang="en-US" dirty="0" smtClean="0"/>
              <a:t>Spectral clustering methods are nice</a:t>
            </a:r>
          </a:p>
          <a:p>
            <a:r>
              <a:rPr lang="en-US" dirty="0" smtClean="0"/>
              <a:t>But they are rather expensive (slow)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00" y="3048000"/>
            <a:ext cx="6248400" cy="25908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Power iteration clustering can provide a similar solution at a very low cost (fast)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Stop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762000" y="2247900"/>
          <a:ext cx="7942262" cy="647700"/>
        </p:xfrm>
        <a:graphic>
          <a:graphicData uri="http://schemas.openxmlformats.org/presentationml/2006/ole">
            <p:oleObj spid="_x0000_s22530" name="Equation" r:id="rId3" imgW="2958840" imgH="241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1447800"/>
            <a:ext cx="997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Recall: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Stop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762000" y="2247900"/>
          <a:ext cx="7942262" cy="647700"/>
        </p:xfrm>
        <a:graphic>
          <a:graphicData uri="http://schemas.openxmlformats.org/presentationml/2006/ole">
            <p:oleObj spid="_x0000_s23554" name="Equation" r:id="rId3" imgW="2958840" imgH="241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1447800"/>
            <a:ext cx="997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Recall:</a:t>
            </a:r>
            <a:endParaRPr lang="en-US" sz="2400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609600" y="3733800"/>
          <a:ext cx="8153400" cy="1112876"/>
        </p:xfrm>
        <a:graphic>
          <a:graphicData uri="http://schemas.openxmlformats.org/presentationml/2006/ole">
            <p:oleObj spid="_x0000_s23555" name="Equation" r:id="rId4" imgW="3720960" imgH="50796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3124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Stop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762000" y="2247900"/>
          <a:ext cx="7942262" cy="647700"/>
        </p:xfrm>
        <a:graphic>
          <a:graphicData uri="http://schemas.openxmlformats.org/presentationml/2006/ole">
            <p:oleObj spid="_x0000_s21506" name="Equation" r:id="rId3" imgW="2958840" imgH="241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1447800"/>
            <a:ext cx="997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Recall:</a:t>
            </a:r>
            <a:endParaRPr lang="en-US" sz="2400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609600" y="3733800"/>
          <a:ext cx="8153400" cy="1112876"/>
        </p:xfrm>
        <a:graphic>
          <a:graphicData uri="http://schemas.openxmlformats.org/presentationml/2006/ole">
            <p:oleObj spid="_x0000_s21507" name="Equation" r:id="rId4" imgW="3720960" imgH="50796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3124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Then:</a:t>
            </a:r>
            <a:endParaRPr lang="en-US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867400" y="5105400"/>
            <a:ext cx="2667000" cy="1447800"/>
          </a:xfrm>
          <a:prstGeom prst="wedgeRoundRectCallout">
            <a:avLst>
              <a:gd name="adj1" fmla="val 29620"/>
              <a:gd name="adj2" fmla="val -674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Because they are raised to the power </a:t>
            </a:r>
            <a:r>
              <a:rPr lang="en-US" i="1" dirty="0" smtClean="0"/>
              <a:t>t</a:t>
            </a:r>
            <a:r>
              <a:rPr lang="en-US" dirty="0" smtClean="0"/>
              <a:t>, the eigenvalue ratios determines how fast </a:t>
            </a:r>
            <a:r>
              <a:rPr lang="en-US" i="1" dirty="0" smtClean="0"/>
              <a:t>v</a:t>
            </a:r>
            <a:r>
              <a:rPr lang="en-US" dirty="0" smtClean="0"/>
              <a:t> converges to </a:t>
            </a:r>
            <a:r>
              <a:rPr lang="en-US" i="1" dirty="0" smtClean="0"/>
              <a:t>e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Stop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762000" y="2247900"/>
          <a:ext cx="7942262" cy="647700"/>
        </p:xfrm>
        <a:graphic>
          <a:graphicData uri="http://schemas.openxmlformats.org/presentationml/2006/ole">
            <p:oleObj spid="_x0000_s20482" name="Equation" r:id="rId3" imgW="2958840" imgH="241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1447800"/>
            <a:ext cx="997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Recall:</a:t>
            </a:r>
            <a:endParaRPr lang="en-US" sz="2400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609600" y="3733800"/>
          <a:ext cx="8153400" cy="1112876"/>
        </p:xfrm>
        <a:graphic>
          <a:graphicData uri="http://schemas.openxmlformats.org/presentationml/2006/ole">
            <p:oleObj spid="_x0000_s20483" name="Equation" r:id="rId4" imgW="3720960" imgH="50796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3124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Then:</a:t>
            </a:r>
            <a:endParaRPr lang="en-US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867400" y="5105400"/>
            <a:ext cx="2667000" cy="1447800"/>
          </a:xfrm>
          <a:prstGeom prst="wedgeRoundRectCallout">
            <a:avLst>
              <a:gd name="adj1" fmla="val 29620"/>
              <a:gd name="adj2" fmla="val -674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Because they are raised to the power </a:t>
            </a:r>
            <a:r>
              <a:rPr lang="en-US" i="1" dirty="0" smtClean="0"/>
              <a:t>t</a:t>
            </a:r>
            <a:r>
              <a:rPr lang="en-US" dirty="0" smtClean="0"/>
              <a:t>, the eigenvalue ratios determines how fast </a:t>
            </a:r>
            <a:r>
              <a:rPr lang="en-US" i="1" dirty="0" smtClean="0"/>
              <a:t>v</a:t>
            </a:r>
            <a:r>
              <a:rPr lang="en-US" dirty="0" smtClean="0"/>
              <a:t> converges to </a:t>
            </a:r>
            <a:r>
              <a:rPr lang="en-US" i="1" dirty="0" smtClean="0"/>
              <a:t>e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667000" y="1524000"/>
            <a:ext cx="3352800" cy="1600200"/>
          </a:xfrm>
          <a:prstGeom prst="wedgeRoundRectCallout">
            <a:avLst>
              <a:gd name="adj1" fmla="val 31391"/>
              <a:gd name="adj2" fmla="val 93308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 the beginning, </a:t>
            </a:r>
            <a:r>
              <a:rPr lang="en-US" i="1" dirty="0" smtClean="0"/>
              <a:t>v</a:t>
            </a:r>
            <a:r>
              <a:rPr lang="en-US" dirty="0" smtClean="0"/>
              <a:t> changes fast (“accelerating”) to converge locally due to “noise terms” (</a:t>
            </a:r>
            <a:r>
              <a:rPr lang="en-US" i="1" dirty="0" smtClean="0"/>
              <a:t>k+1…n</a:t>
            </a:r>
            <a:r>
              <a:rPr lang="en-US" dirty="0" smtClean="0"/>
              <a:t>) with small </a:t>
            </a:r>
            <a:r>
              <a:rPr lang="el-GR" i="1" dirty="0" smtClean="0">
                <a:latin typeface="Calibri"/>
              </a:rPr>
              <a:t>λ</a:t>
            </a:r>
            <a:endParaRPr lang="en-US" i="1" dirty="0" smtClean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Stop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762000" y="2247900"/>
          <a:ext cx="7942262" cy="647700"/>
        </p:xfrm>
        <a:graphic>
          <a:graphicData uri="http://schemas.openxmlformats.org/presentationml/2006/ole">
            <p:oleObj spid="_x0000_s19458" name="Equation" r:id="rId3" imgW="2958840" imgH="241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1447800"/>
            <a:ext cx="997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Recall:</a:t>
            </a:r>
            <a:endParaRPr lang="en-US" sz="2400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609600" y="3733800"/>
          <a:ext cx="8153400" cy="1112876"/>
        </p:xfrm>
        <a:graphic>
          <a:graphicData uri="http://schemas.openxmlformats.org/presentationml/2006/ole">
            <p:oleObj spid="_x0000_s19459" name="Equation" r:id="rId4" imgW="3720960" imgH="50796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3124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Then:</a:t>
            </a:r>
            <a:endParaRPr lang="en-US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867400" y="5105400"/>
            <a:ext cx="2667000" cy="1447800"/>
          </a:xfrm>
          <a:prstGeom prst="wedgeRoundRectCallout">
            <a:avLst>
              <a:gd name="adj1" fmla="val 29620"/>
              <a:gd name="adj2" fmla="val -674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Because they are raised to the power </a:t>
            </a:r>
            <a:r>
              <a:rPr lang="en-US" i="1" dirty="0" smtClean="0"/>
              <a:t>t</a:t>
            </a:r>
            <a:r>
              <a:rPr lang="en-US" dirty="0" smtClean="0"/>
              <a:t>, the eigenvalue ratios determines how fast </a:t>
            </a:r>
            <a:r>
              <a:rPr lang="en-US" i="1" dirty="0" smtClean="0"/>
              <a:t>v</a:t>
            </a:r>
            <a:r>
              <a:rPr lang="en-US" dirty="0" smtClean="0"/>
              <a:t> converges to </a:t>
            </a:r>
            <a:r>
              <a:rPr lang="en-US" i="1" dirty="0" smtClean="0"/>
              <a:t>e</a:t>
            </a:r>
            <a:r>
              <a:rPr lang="en-US" i="1" baseline="-25000" dirty="0" smtClean="0"/>
              <a:t>1</a:t>
            </a:r>
            <a:endParaRPr lang="en-US" i="1" baseline="-250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667000" y="1524000"/>
            <a:ext cx="3352800" cy="1600200"/>
          </a:xfrm>
          <a:prstGeom prst="wedgeRoundRectCallout">
            <a:avLst>
              <a:gd name="adj1" fmla="val 31391"/>
              <a:gd name="adj2" fmla="val 93308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 the beginning, </a:t>
            </a:r>
            <a:r>
              <a:rPr lang="en-US" i="1" dirty="0" smtClean="0"/>
              <a:t>v</a:t>
            </a:r>
            <a:r>
              <a:rPr lang="en-US" dirty="0" smtClean="0"/>
              <a:t> changes fast (“accelerating”) to converge locally due to “noise terms” (</a:t>
            </a:r>
            <a:r>
              <a:rPr lang="en-US" i="1" dirty="0" smtClean="0"/>
              <a:t>k+1…n</a:t>
            </a:r>
            <a:r>
              <a:rPr lang="en-US" dirty="0" smtClean="0"/>
              <a:t>) with small </a:t>
            </a:r>
            <a:r>
              <a:rPr lang="el-GR" i="1" dirty="0" smtClean="0">
                <a:latin typeface="Calibri"/>
              </a:rPr>
              <a:t>λ</a:t>
            </a:r>
            <a:endParaRPr lang="en-US" i="1" dirty="0" smtClean="0">
              <a:latin typeface="Calibri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57200" y="5105400"/>
            <a:ext cx="4419600" cy="1447800"/>
          </a:xfrm>
          <a:prstGeom prst="wedgeRoundRectCallout">
            <a:avLst>
              <a:gd name="adj1" fmla="val 15134"/>
              <a:gd name="adj2" fmla="val -7049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When “noise terms” have gone to zero, v changes slowly (“constant speed”) because only larger </a:t>
            </a:r>
            <a:r>
              <a:rPr lang="el-GR" i="1" dirty="0" smtClean="0"/>
              <a:t>λ</a:t>
            </a:r>
            <a:r>
              <a:rPr lang="en-US" i="1" dirty="0" smtClean="0"/>
              <a:t> </a:t>
            </a:r>
            <a:r>
              <a:rPr lang="en-US" dirty="0" smtClean="0"/>
              <a:t>terms (</a:t>
            </a:r>
            <a:r>
              <a:rPr lang="en-US" i="1" dirty="0" smtClean="0"/>
              <a:t>2…k</a:t>
            </a:r>
            <a:r>
              <a:rPr lang="en-US" dirty="0" smtClean="0"/>
              <a:t>) are left, where the eigenvalue ratios are close to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to Stop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 we can stop when the “acceleration” is nearly zero.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Stop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762000" y="2247900"/>
          <a:ext cx="7942262" cy="647700"/>
        </p:xfrm>
        <a:graphic>
          <a:graphicData uri="http://schemas.openxmlformats.org/presentationml/2006/ole">
            <p:oleObj spid="_x0000_s110594" name="Equation" r:id="rId3" imgW="2958840" imgH="241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1447800"/>
            <a:ext cx="997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Recall:</a:t>
            </a:r>
            <a:endParaRPr lang="en-US" sz="2400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623888" y="3733800"/>
          <a:ext cx="8124825" cy="1112838"/>
        </p:xfrm>
        <a:graphic>
          <a:graphicData uri="http://schemas.openxmlformats.org/presentationml/2006/ole">
            <p:oleObj spid="_x0000_s110595" name="Equation" r:id="rId4" imgW="3708360" imgH="50796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3124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Then:</a:t>
            </a:r>
            <a:endParaRPr lang="en-US" sz="24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flipV="1">
            <a:off x="2552700" y="3810000"/>
            <a:ext cx="533400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304800" y="1295400"/>
            <a:ext cx="3505200" cy="1752600"/>
          </a:xfrm>
          <a:prstGeom prst="wedgeRoundRectCallout">
            <a:avLst>
              <a:gd name="adj1" fmla="val 20361"/>
              <a:gd name="adj2" fmla="val 842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Power iteration convergence depends on this </a:t>
            </a:r>
            <a:r>
              <a:rPr lang="en-US" sz="2800" dirty="0" smtClean="0"/>
              <a:t>term (could be very slow)</a:t>
            </a:r>
            <a:endParaRPr lang="en-US" sz="2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 flipV="1">
            <a:off x="5105400" y="3810000"/>
            <a:ext cx="609600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Stop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762000" y="2247900"/>
          <a:ext cx="7942262" cy="647700"/>
        </p:xfrm>
        <a:graphic>
          <a:graphicData uri="http://schemas.openxmlformats.org/presentationml/2006/ole">
            <p:oleObj spid="_x0000_s70658" name="Equation" r:id="rId3" imgW="2958840" imgH="2412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1447800"/>
            <a:ext cx="997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Recall:</a:t>
            </a:r>
            <a:endParaRPr lang="en-US" sz="2400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623888" y="3733800"/>
          <a:ext cx="8124825" cy="1112838"/>
        </p:xfrm>
        <a:graphic>
          <a:graphicData uri="http://schemas.openxmlformats.org/presentationml/2006/ole">
            <p:oleObj spid="_x0000_s70659" name="Equation" r:id="rId4" imgW="3708360" imgH="50796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" y="3124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Then:</a:t>
            </a:r>
            <a:endParaRPr lang="en-US" sz="24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flipV="1">
            <a:off x="2552700" y="3810000"/>
            <a:ext cx="533400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ular Callout 14"/>
          <p:cNvSpPr/>
          <p:nvPr/>
        </p:nvSpPr>
        <p:spPr>
          <a:xfrm>
            <a:off x="304800" y="1295400"/>
            <a:ext cx="3505200" cy="1752600"/>
          </a:xfrm>
          <a:prstGeom prst="wedgeRoundRectCallout">
            <a:avLst>
              <a:gd name="adj1" fmla="val 20361"/>
              <a:gd name="adj2" fmla="val 842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Power iteration convergence depends on this </a:t>
            </a:r>
            <a:r>
              <a:rPr lang="en-US" sz="2800" dirty="0" smtClean="0"/>
              <a:t>term (could be very slow)</a:t>
            </a:r>
            <a:endParaRPr lang="en-US" sz="2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 flipV="1">
            <a:off x="5105400" y="3810000"/>
            <a:ext cx="609600" cy="1066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5181600" y="1295400"/>
            <a:ext cx="2971800" cy="1752600"/>
          </a:xfrm>
          <a:prstGeom prst="wedgeRoundRectCallout">
            <a:avLst>
              <a:gd name="adj1" fmla="val -41986"/>
              <a:gd name="adj2" fmla="val 8532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PIC convergence depends on this </a:t>
            </a:r>
            <a:r>
              <a:rPr lang="en-US" sz="2800" dirty="0" smtClean="0"/>
              <a:t>term (always fast)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Algorithm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r>
              <a:rPr lang="en-US" dirty="0" smtClean="0"/>
              <a:t>A basic power iteration clustering algorithm: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590800"/>
            <a:ext cx="754380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Input:</a:t>
            </a:r>
            <a:r>
              <a:rPr lang="en-US" sz="2000" dirty="0" smtClean="0"/>
              <a:t> A row-normalized affinity matrix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000" dirty="0" smtClean="0"/>
              <a:t> and the number of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r>
              <a:rPr lang="en-US" sz="2000" b="1" dirty="0" smtClean="0"/>
              <a:t>Output:</a:t>
            </a:r>
            <a:r>
              <a:rPr lang="en-US" sz="2000" dirty="0" smtClean="0"/>
              <a:t>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Pick an initial vector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Repeat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Set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←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Wv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endParaRPr lang="en-US" sz="2000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"/>
              </a:rPr>
              <a:t>Set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← |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Increment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Stop when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t-1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≈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/>
              </a:rPr>
              <a:t>Use </a:t>
            </a:r>
            <a:r>
              <a:rPr lang="en-US" sz="2000" i="1" dirty="0" smtClean="0">
                <a:latin typeface="Calibri"/>
              </a:rPr>
              <a:t>k</a:t>
            </a:r>
            <a:r>
              <a:rPr lang="en-US" sz="2000" dirty="0" smtClean="0">
                <a:latin typeface="Calibri"/>
              </a:rPr>
              <a:t>-means to cluster points on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r>
              <a:rPr lang="en-US" sz="2000" dirty="0" smtClean="0">
                <a:latin typeface="Calibri"/>
              </a:rPr>
              <a:t> and return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Power Iteration Clustering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Power Iteration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Stopping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Related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2457450" y="4648200"/>
            <a:ext cx="533400" cy="5334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Preview: Runtime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2085975"/>
            <a:ext cx="65817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on Real Data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“Network” problems - natural graph structure:</a:t>
            </a:r>
          </a:p>
          <a:p>
            <a:pPr lvl="1">
              <a:lnSpc>
                <a:spcPct val="90000"/>
              </a:lnSpc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PolBooks</a:t>
            </a:r>
            <a:r>
              <a:rPr lang="en-US" sz="2000" dirty="0" smtClean="0"/>
              <a:t> </a:t>
            </a:r>
            <a:r>
              <a:rPr lang="en-US" sz="2000" dirty="0"/>
              <a:t>105 political books, 3 classes, linked by </a:t>
            </a:r>
            <a:r>
              <a:rPr lang="en-US" sz="2000" dirty="0" smtClean="0"/>
              <a:t>co-purchaser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UMBCBlog</a:t>
            </a:r>
            <a:r>
              <a:rPr lang="en-US" sz="2000" dirty="0" smtClean="0"/>
              <a:t> </a:t>
            </a:r>
            <a:r>
              <a:rPr lang="en-US" sz="2000" dirty="0"/>
              <a:t>404 political blogs, 2 classes, </a:t>
            </a:r>
            <a:r>
              <a:rPr lang="en-US" sz="2000" dirty="0" smtClean="0"/>
              <a:t>blog post </a:t>
            </a:r>
            <a:r>
              <a:rPr lang="en-US" sz="2000" dirty="0"/>
              <a:t>links</a:t>
            </a:r>
          </a:p>
          <a:p>
            <a:pPr lvl="1">
              <a:lnSpc>
                <a:spcPct val="90000"/>
              </a:lnSpc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AGBlog</a:t>
            </a:r>
            <a:r>
              <a:rPr lang="en-US" sz="2000" dirty="0" smtClean="0"/>
              <a:t> </a:t>
            </a:r>
            <a:r>
              <a:rPr lang="en-US" sz="2000" dirty="0"/>
              <a:t>1222 political blogs, 2 classes, </a:t>
            </a:r>
            <a:r>
              <a:rPr lang="en-US" sz="2000" dirty="0" err="1"/>
              <a:t>blogroll</a:t>
            </a:r>
            <a:r>
              <a:rPr lang="en-US" sz="2000" dirty="0"/>
              <a:t> links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“Manifold” problems - cosine distance between </a:t>
            </a:r>
            <a:r>
              <a:rPr lang="en-US" sz="2400" dirty="0" smtClean="0"/>
              <a:t>instances</a:t>
            </a:r>
            <a:r>
              <a:rPr lang="en-US" sz="24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Iris</a:t>
            </a:r>
            <a:r>
              <a:rPr lang="en-US" sz="2000" dirty="0" smtClean="0"/>
              <a:t> </a:t>
            </a:r>
            <a:r>
              <a:rPr lang="en-US" sz="2000" dirty="0"/>
              <a:t>150 flowers, 3 classes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PenDigits01</a:t>
            </a:r>
            <a:r>
              <a:rPr lang="en-US" sz="2000" dirty="0" smtClean="0"/>
              <a:t> 200 handwritten digits, 2 classes (“0” and “1”)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PenDigits17</a:t>
            </a:r>
            <a:r>
              <a:rPr lang="en-US" sz="2000" dirty="0" smtClean="0"/>
              <a:t> </a:t>
            </a:r>
            <a:r>
              <a:rPr lang="en-US" sz="2000" dirty="0"/>
              <a:t>200 handwritten digits, 2 </a:t>
            </a:r>
            <a:r>
              <a:rPr lang="en-US" sz="2000" dirty="0" smtClean="0"/>
              <a:t>classes (“1” and “7”)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20ngA</a:t>
            </a:r>
            <a:r>
              <a:rPr lang="en-US" sz="2000" dirty="0" smtClean="0"/>
              <a:t> </a:t>
            </a:r>
            <a:r>
              <a:rPr lang="en-US" sz="2000" dirty="0"/>
              <a:t>200 docs, </a:t>
            </a:r>
            <a:r>
              <a:rPr lang="en-US" sz="2000" i="1" dirty="0" err="1"/>
              <a:t>misc.forsale</a:t>
            </a:r>
            <a:r>
              <a:rPr lang="en-US" sz="2000" dirty="0"/>
              <a:t> </a:t>
            </a:r>
            <a:r>
              <a:rPr lang="en-US" sz="2000" dirty="0" smtClean="0"/>
              <a:t>vs. </a:t>
            </a:r>
            <a:r>
              <a:rPr lang="en-US" sz="2000" i="1" dirty="0" err="1"/>
              <a:t>soc.religion.christian</a:t>
            </a:r>
            <a:endParaRPr lang="en-US" sz="2000" i="1" dirty="0"/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20ngB</a:t>
            </a:r>
            <a:r>
              <a:rPr lang="en-US" sz="2000" dirty="0" smtClean="0"/>
              <a:t> </a:t>
            </a:r>
            <a:r>
              <a:rPr lang="en-US" sz="2000" dirty="0"/>
              <a:t>400 docs, </a:t>
            </a:r>
            <a:r>
              <a:rPr lang="en-US" sz="2000" i="1" dirty="0" err="1"/>
              <a:t>misc.forsale</a:t>
            </a:r>
            <a:r>
              <a:rPr lang="en-US" sz="2000" dirty="0"/>
              <a:t> </a:t>
            </a:r>
            <a:r>
              <a:rPr lang="en-US" sz="2000" dirty="0" smtClean="0"/>
              <a:t>vs. </a:t>
            </a:r>
            <a:r>
              <a:rPr lang="en-US" sz="2000" i="1" dirty="0" err="1"/>
              <a:t>soc.religion.christian</a:t>
            </a:r>
            <a:endParaRPr lang="en-US" sz="2000" i="1" dirty="0"/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20ngC</a:t>
            </a:r>
            <a:r>
              <a:rPr lang="en-US" sz="2000" dirty="0" smtClean="0"/>
              <a:t> </a:t>
            </a:r>
            <a:r>
              <a:rPr lang="en-US" sz="2000" dirty="0"/>
              <a:t>20ngB + 200 docs from </a:t>
            </a:r>
            <a:r>
              <a:rPr lang="en-US" sz="2000" i="1" dirty="0" err="1"/>
              <a:t>talk.politics.guns</a:t>
            </a:r>
            <a:endParaRPr lang="en-US" sz="2000" i="1" dirty="0"/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20ngD</a:t>
            </a:r>
            <a:r>
              <a:rPr lang="en-US" sz="2000" dirty="0" smtClean="0"/>
              <a:t> </a:t>
            </a:r>
            <a:r>
              <a:rPr lang="en-US" sz="2000" dirty="0"/>
              <a:t>20ngC + 200 docs from </a:t>
            </a:r>
            <a:r>
              <a:rPr lang="en-US" sz="2000" i="1" dirty="0" err="1"/>
              <a:t>rec.sport.baseball</a:t>
            </a:r>
            <a:endParaRPr lang="en-US" sz="2000" i="1" dirty="0"/>
          </a:p>
          <a:p>
            <a:pPr>
              <a:lnSpc>
                <a:spcPct val="90000"/>
              </a:lnSpc>
            </a:pP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Results</a:t>
            </a:r>
            <a:endParaRPr lang="en-US" dirty="0"/>
          </a:p>
        </p:txBody>
      </p:sp>
      <p:pic>
        <p:nvPicPr>
          <p:cNvPr id="30722" name="Picture 2" descr="C:\Users\frank\Desktop\Submissions\2010ICML\charts\nmi-ncutnjw-pic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4953000" cy="4953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ounded Rectangular Callout 6"/>
          <p:cNvSpPr/>
          <p:nvPr/>
        </p:nvSpPr>
        <p:spPr>
          <a:xfrm>
            <a:off x="609600" y="1752600"/>
            <a:ext cx="1676400" cy="1600200"/>
          </a:xfrm>
          <a:prstGeom prst="wedgeRoundRectCallout">
            <a:avLst>
              <a:gd name="adj1" fmla="val 100758"/>
              <a:gd name="adj2" fmla="val -160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Upper triangle: PIC does better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010400" y="3810000"/>
            <a:ext cx="1676400" cy="1905000"/>
          </a:xfrm>
          <a:prstGeom prst="wedgeRoundRectCallout">
            <a:avLst>
              <a:gd name="adj1" fmla="val -83333"/>
              <a:gd name="adj2" fmla="val -17261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Lower triangle: </a:t>
            </a:r>
            <a:r>
              <a:rPr lang="en-US" sz="2400" dirty="0" err="1" smtClean="0"/>
              <a:t>NCut</a:t>
            </a:r>
            <a:r>
              <a:rPr lang="en-US" sz="2400" dirty="0" smtClean="0"/>
              <a:t> or NJW does better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frank\Desktop\Submissions\2010ICML\charts\purity-ncutnjw-pic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4953000" cy="495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 descr="C:\Users\frank\Desktop\Submissions\2010ICML\charts\ri-ncutnjw-pic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4953000" cy="495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Speed Results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1984384"/>
            <a:ext cx="6124575" cy="388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Speed Results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1984384"/>
            <a:ext cx="6124575" cy="388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1828800" y="1295400"/>
            <a:ext cx="3200400" cy="1066800"/>
          </a:xfrm>
          <a:prstGeom prst="wedgeRoundRectCallout">
            <a:avLst>
              <a:gd name="adj1" fmla="val 41421"/>
              <a:gd name="adj2" fmla="val 638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Normalized Cut using Eigenvalue Decomposition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Speed Results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1984384"/>
            <a:ext cx="6124575" cy="388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1828800" y="1295400"/>
            <a:ext cx="3200400" cy="1066800"/>
          </a:xfrm>
          <a:prstGeom prst="wedgeRoundRectCallout">
            <a:avLst>
              <a:gd name="adj1" fmla="val 41421"/>
              <a:gd name="adj2" fmla="val 638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Normalized Cut using Eigenvalue Decomposition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486400" y="1295400"/>
            <a:ext cx="3200400" cy="1066800"/>
          </a:xfrm>
          <a:prstGeom prst="wedgeRoundRectCallout">
            <a:avLst>
              <a:gd name="adj1" fmla="val -35234"/>
              <a:gd name="adj2" fmla="val 62500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Normalized Cut using the Implicitly Restarted </a:t>
            </a:r>
            <a:r>
              <a:rPr lang="en-US" dirty="0" err="1" smtClean="0"/>
              <a:t>Arnoldi</a:t>
            </a:r>
            <a:r>
              <a:rPr lang="en-US" dirty="0" smtClean="0"/>
              <a:t>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Speed Results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225" y="1984384"/>
            <a:ext cx="6124575" cy="388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7467600" y="1295400"/>
            <a:ext cx="1524000" cy="1447800"/>
          </a:xfrm>
          <a:prstGeom prst="wedgeRoundRectCallout">
            <a:avLst>
              <a:gd name="adj1" fmla="val -49910"/>
              <a:gd name="adj2" fmla="val 1110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 of these ran in less than a millisecond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Speed Results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2085975"/>
            <a:ext cx="65817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Speed Results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2085975"/>
            <a:ext cx="65817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62294" y="2384502"/>
            <a:ext cx="2209800" cy="32710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838200" y="1295400"/>
            <a:ext cx="3352800" cy="1295400"/>
          </a:xfrm>
          <a:prstGeom prst="wedgeRoundRectCallout">
            <a:avLst>
              <a:gd name="adj1" fmla="val 72072"/>
              <a:gd name="adj2" fmla="val 37823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Modified version of </a:t>
            </a:r>
            <a:r>
              <a:rPr lang="en-US" dirty="0" err="1" smtClean="0"/>
              <a:t>Erdos-Renyi</a:t>
            </a:r>
            <a:r>
              <a:rPr lang="en-US" dirty="0" smtClean="0"/>
              <a:t> with two similar-sized cluster per dataset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Preview: Runtime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2085975"/>
            <a:ext cx="65817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1752600" y="1295400"/>
            <a:ext cx="2971800" cy="685800"/>
          </a:xfrm>
          <a:prstGeom prst="wedgeRoundRectCallout">
            <a:avLst>
              <a:gd name="adj1" fmla="val 50962"/>
              <a:gd name="adj2" fmla="val 145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Normalized Cut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Speed Results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2085975"/>
            <a:ext cx="65817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1752600" y="5029200"/>
            <a:ext cx="3581400" cy="1524000"/>
          </a:xfrm>
          <a:prstGeom prst="wedgeRoundRectCallout">
            <a:avLst>
              <a:gd name="adj1" fmla="val 49328"/>
              <a:gd name="adj2" fmla="val -7018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Ran out of memory (24GB)</a:t>
            </a:r>
            <a:endParaRPr lang="en-US" sz="2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4114800" y="3962400"/>
            <a:ext cx="2590800" cy="685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Power Iteration Clustering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Power Iteration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Stopping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</a:p>
          <a:p>
            <a:r>
              <a:rPr lang="en-US" dirty="0" smtClean="0"/>
              <a:t>Related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3352800" y="5181600"/>
            <a:ext cx="533400" cy="5334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Clustering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Spectral Clustering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Roxborough</a:t>
            </a:r>
            <a:r>
              <a:rPr lang="en-US" dirty="0" smtClean="0"/>
              <a:t> &amp; </a:t>
            </a:r>
            <a:r>
              <a:rPr lang="en-US" dirty="0" err="1" smtClean="0"/>
              <a:t>Sen</a:t>
            </a:r>
            <a:r>
              <a:rPr lang="en-US" dirty="0" smtClean="0"/>
              <a:t> 1997, Shi &amp; </a:t>
            </a:r>
            <a:r>
              <a:rPr lang="en-US" dirty="0" err="1" smtClean="0"/>
              <a:t>Malik</a:t>
            </a:r>
            <a:r>
              <a:rPr lang="en-US" dirty="0" smtClean="0"/>
              <a:t> 2000, </a:t>
            </a:r>
            <a:r>
              <a:rPr lang="en-US" dirty="0" err="1" smtClean="0"/>
              <a:t>Meila</a:t>
            </a:r>
            <a:r>
              <a:rPr lang="en-US" dirty="0" smtClean="0"/>
              <a:t> &amp; Shi 2001, Ng et al. 2002)</a:t>
            </a:r>
          </a:p>
          <a:p>
            <a:r>
              <a:rPr lang="en-US" dirty="0" smtClean="0"/>
              <a:t>Kernel </a:t>
            </a:r>
            <a:r>
              <a:rPr lang="en-US" i="1" dirty="0" smtClean="0"/>
              <a:t>k</a:t>
            </a:r>
            <a:r>
              <a:rPr lang="en-US" dirty="0" smtClean="0"/>
              <a:t>-Means (</a:t>
            </a:r>
            <a:r>
              <a:rPr lang="en-US" dirty="0" err="1" smtClean="0"/>
              <a:t>Dhillon</a:t>
            </a:r>
            <a:r>
              <a:rPr lang="en-US" dirty="0" smtClean="0"/>
              <a:t> et al. 2007)</a:t>
            </a:r>
          </a:p>
          <a:p>
            <a:r>
              <a:rPr lang="en-US" dirty="0" smtClean="0"/>
              <a:t>Modularity Clustering (Newman 2006)</a:t>
            </a:r>
          </a:p>
          <a:p>
            <a:r>
              <a:rPr lang="en-US" dirty="0" smtClean="0"/>
              <a:t>Matrix Powering</a:t>
            </a:r>
          </a:p>
          <a:p>
            <a:pPr lvl="1"/>
            <a:r>
              <a:rPr lang="en-US" dirty="0" err="1" smtClean="0"/>
              <a:t>Markovian</a:t>
            </a:r>
            <a:r>
              <a:rPr lang="en-US" dirty="0" smtClean="0"/>
              <a:t> relaxation &amp; the information bottleneck method (</a:t>
            </a:r>
            <a:r>
              <a:rPr lang="en-US" dirty="0" err="1" smtClean="0"/>
              <a:t>Tishby</a:t>
            </a:r>
            <a:r>
              <a:rPr lang="en-US" dirty="0" smtClean="0"/>
              <a:t> &amp; </a:t>
            </a:r>
            <a:r>
              <a:rPr lang="en-US" dirty="0" err="1" smtClean="0"/>
              <a:t>Slonim</a:t>
            </a:r>
            <a:r>
              <a:rPr lang="en-US" dirty="0" smtClean="0"/>
              <a:t> 2000)</a:t>
            </a:r>
          </a:p>
          <a:p>
            <a:pPr lvl="1"/>
            <a:r>
              <a:rPr lang="en-US" dirty="0" smtClean="0"/>
              <a:t>matrix powering (Zhou &amp; Woodruff 2004)</a:t>
            </a:r>
          </a:p>
          <a:p>
            <a:pPr lvl="1"/>
            <a:r>
              <a:rPr lang="en-US" dirty="0" smtClean="0"/>
              <a:t>diffusion maps (</a:t>
            </a:r>
            <a:r>
              <a:rPr lang="en-US" dirty="0" err="1" smtClean="0"/>
              <a:t>Lafon</a:t>
            </a:r>
            <a:r>
              <a:rPr lang="en-US" dirty="0" smtClean="0"/>
              <a:t> &amp; Lee 2006)</a:t>
            </a:r>
          </a:p>
          <a:p>
            <a:pPr lvl="1"/>
            <a:r>
              <a:rPr lang="en-US" dirty="0" smtClean="0"/>
              <a:t>Gaussian blurring mean-shift (</a:t>
            </a:r>
            <a:r>
              <a:rPr lang="en-US" dirty="0" err="1" smtClean="0"/>
              <a:t>Carreira-Perpinan</a:t>
            </a:r>
            <a:r>
              <a:rPr lang="en-US" dirty="0" smtClean="0"/>
              <a:t> 2006)</a:t>
            </a:r>
          </a:p>
          <a:p>
            <a:r>
              <a:rPr lang="en-US" dirty="0" smtClean="0"/>
              <a:t>Mean-Shift Clustering</a:t>
            </a:r>
          </a:p>
          <a:p>
            <a:pPr lvl="1"/>
            <a:r>
              <a:rPr lang="en-US" dirty="0" smtClean="0"/>
              <a:t>mean-shift (</a:t>
            </a:r>
            <a:r>
              <a:rPr lang="en-US" dirty="0" err="1" smtClean="0"/>
              <a:t>Fukunaga</a:t>
            </a:r>
            <a:r>
              <a:rPr lang="en-US" dirty="0" smtClean="0"/>
              <a:t> &amp; Hostetler 1975, Cheng 1995, </a:t>
            </a:r>
            <a:r>
              <a:rPr lang="en-US" dirty="0" err="1" smtClean="0"/>
              <a:t>Comaniciu</a:t>
            </a:r>
            <a:r>
              <a:rPr lang="en-US" dirty="0" smtClean="0"/>
              <a:t> &amp; Meer 2002)</a:t>
            </a:r>
          </a:p>
          <a:p>
            <a:pPr lvl="1"/>
            <a:r>
              <a:rPr lang="en-US" dirty="0" smtClean="0"/>
              <a:t>Gaussian blurring mean-shift (</a:t>
            </a:r>
            <a:r>
              <a:rPr lang="en-US" dirty="0" err="1" smtClean="0"/>
              <a:t>Carreira-Perpinan</a:t>
            </a:r>
            <a:r>
              <a:rPr lang="en-US" dirty="0" smtClean="0"/>
              <a:t> 2006)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“Powering” Methods at a Glance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1828800"/>
          <a:ext cx="6705600" cy="35052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9200"/>
                <a:gridCol w="1463040"/>
                <a:gridCol w="1341120"/>
                <a:gridCol w="1341120"/>
                <a:gridCol w="1341120"/>
              </a:tblGrid>
              <a:tr h="3836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Iterate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Stopping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Final</a:t>
                      </a:r>
                      <a:endParaRPr lang="en-US" sz="1600" dirty="0"/>
                    </a:p>
                  </a:txBody>
                  <a:tcPr anchor="ctr"/>
                </a:tc>
              </a:tr>
              <a:tr h="8458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Tishby</a:t>
                      </a:r>
                      <a:r>
                        <a:rPr lang="en-US" sz="1600" dirty="0" smtClean="0"/>
                        <a:t> &amp; </a:t>
                      </a:r>
                      <a:r>
                        <a:rPr lang="en-US" sz="1600" dirty="0" err="1" smtClean="0"/>
                        <a:t>Slonim</a:t>
                      </a:r>
                      <a:r>
                        <a:rPr lang="en-US" sz="1600" dirty="0" smtClean="0"/>
                        <a:t> 2000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W=D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r>
                        <a:rPr lang="en-US" baseline="30000" dirty="0" smtClean="0"/>
                        <a:t>t+1</a:t>
                      </a:r>
                      <a:r>
                        <a:rPr lang="en-US" dirty="0" smtClean="0"/>
                        <a:t>=W</a:t>
                      </a:r>
                      <a:r>
                        <a:rPr lang="en-US" strike="noStrike" baseline="30000" dirty="0" smtClean="0"/>
                        <a:t>t</a:t>
                      </a:r>
                      <a:endParaRPr lang="en-US" strike="noStrike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rate of information loss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information bottleneck</a:t>
                      </a:r>
                      <a:r>
                        <a:rPr lang="en-US" sz="1600" baseline="0" dirty="0" smtClean="0"/>
                        <a:t> method</a:t>
                      </a:r>
                      <a:endParaRPr lang="en-US" sz="1600" dirty="0"/>
                    </a:p>
                  </a:txBody>
                  <a:tcPr anchor="ctr"/>
                </a:tc>
              </a:tr>
              <a:tr h="9460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Zhou &amp; Woodruff 2004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W=A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W</a:t>
                      </a:r>
                      <a:r>
                        <a:rPr lang="en-US" baseline="30000" dirty="0" smtClean="0"/>
                        <a:t>t+1</a:t>
                      </a:r>
                      <a:r>
                        <a:rPr lang="en-US" dirty="0" smtClean="0"/>
                        <a:t>=W</a:t>
                      </a:r>
                      <a:r>
                        <a:rPr lang="en-US" strike="noStrike" baseline="30000" dirty="0" smtClean="0"/>
                        <a:t>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/>
                        <a:t> small </a:t>
                      </a:r>
                      <a:r>
                        <a:rPr lang="en-US" sz="1600" dirty="0" smtClean="0"/>
                        <a:t>t</a:t>
                      </a:r>
                      <a:endParaRPr lang="en-US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/>
                        <a:t> threshold </a:t>
                      </a:r>
                      <a:r>
                        <a:rPr lang="el-GR" sz="1600" baseline="0" dirty="0" smtClean="0"/>
                        <a:t>ε</a:t>
                      </a:r>
                      <a:endParaRPr lang="en-US" sz="1600" i="1" dirty="0"/>
                    </a:p>
                  </a:txBody>
                  <a:tcPr anchor="ctr"/>
                </a:tc>
              </a:tr>
              <a:tr h="9460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Carreira-Perpinan</a:t>
                      </a:r>
                      <a:r>
                        <a:rPr lang="en-US" sz="1600" dirty="0" smtClean="0"/>
                        <a:t> 2006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W=D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30000" dirty="0" smtClean="0"/>
                        <a:t>t+1</a:t>
                      </a:r>
                      <a:r>
                        <a:rPr lang="en-US" dirty="0" smtClean="0"/>
                        <a:t>=WX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entropy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/>
                        <a:t> threshold </a:t>
                      </a:r>
                      <a:r>
                        <a:rPr lang="el-GR" sz="1600" baseline="0" dirty="0" smtClean="0"/>
                        <a:t>ε</a:t>
                      </a:r>
                      <a:endParaRPr lang="en-US" sz="1600" i="1" dirty="0" smtClean="0"/>
                    </a:p>
                  </a:txBody>
                  <a:tcPr anchor="ctr"/>
                </a:tc>
              </a:tr>
              <a:tr h="3836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W=D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30000" dirty="0" smtClean="0"/>
                        <a:t>t+1</a:t>
                      </a:r>
                      <a:r>
                        <a:rPr lang="en-US" dirty="0" smtClean="0"/>
                        <a:t>=</a:t>
                      </a:r>
                      <a:r>
                        <a:rPr lang="en-US" dirty="0" err="1" smtClean="0"/>
                        <a:t>Wv</a:t>
                      </a:r>
                      <a:r>
                        <a:rPr lang="en-US" baseline="30000" dirty="0" err="1" smtClean="0"/>
                        <a:t>t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acceleration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k-means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“Powering” Methods at a Glance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1828800"/>
          <a:ext cx="6705600" cy="35052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9200"/>
                <a:gridCol w="1463040"/>
                <a:gridCol w="1341120"/>
                <a:gridCol w="1341120"/>
                <a:gridCol w="1341120"/>
              </a:tblGrid>
              <a:tr h="3836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Iterate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Stopping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Final</a:t>
                      </a:r>
                      <a:endParaRPr lang="en-US" sz="1600" dirty="0"/>
                    </a:p>
                  </a:txBody>
                  <a:tcPr anchor="ctr"/>
                </a:tc>
              </a:tr>
              <a:tr h="8458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Tishby</a:t>
                      </a:r>
                      <a:r>
                        <a:rPr lang="en-US" sz="1600" dirty="0" smtClean="0"/>
                        <a:t> &amp; </a:t>
                      </a:r>
                      <a:r>
                        <a:rPr lang="en-US" sz="1600" dirty="0" err="1" smtClean="0"/>
                        <a:t>Slonim</a:t>
                      </a:r>
                      <a:r>
                        <a:rPr lang="en-US" sz="1600" dirty="0" smtClean="0"/>
                        <a:t> 2000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W=D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r>
                        <a:rPr lang="en-US" baseline="30000" dirty="0" smtClean="0"/>
                        <a:t>t+1</a:t>
                      </a:r>
                      <a:r>
                        <a:rPr lang="en-US" dirty="0" smtClean="0"/>
                        <a:t>=W</a:t>
                      </a:r>
                      <a:r>
                        <a:rPr lang="en-US" strike="noStrike" baseline="30000" dirty="0" smtClean="0"/>
                        <a:t>t</a:t>
                      </a:r>
                      <a:endParaRPr lang="en-US" strike="noStrike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rate of information loss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information bottleneck</a:t>
                      </a:r>
                      <a:r>
                        <a:rPr lang="en-US" sz="1600" baseline="0" dirty="0" smtClean="0"/>
                        <a:t> method</a:t>
                      </a:r>
                      <a:endParaRPr lang="en-US" sz="1600" dirty="0"/>
                    </a:p>
                  </a:txBody>
                  <a:tcPr anchor="ctr"/>
                </a:tc>
              </a:tr>
              <a:tr h="9460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Zhou &amp; Woodruff 2004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W=A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W</a:t>
                      </a:r>
                      <a:r>
                        <a:rPr lang="en-US" baseline="30000" dirty="0" smtClean="0"/>
                        <a:t>t+1</a:t>
                      </a:r>
                      <a:r>
                        <a:rPr lang="en-US" dirty="0" smtClean="0"/>
                        <a:t>=W</a:t>
                      </a:r>
                      <a:r>
                        <a:rPr lang="en-US" strike="noStrike" baseline="30000" dirty="0" smtClean="0"/>
                        <a:t>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/>
                        <a:t> small </a:t>
                      </a:r>
                      <a:r>
                        <a:rPr lang="en-US" sz="1600" dirty="0" smtClean="0"/>
                        <a:t>t</a:t>
                      </a:r>
                      <a:endParaRPr lang="en-US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/>
                        <a:t> threshold </a:t>
                      </a:r>
                      <a:r>
                        <a:rPr lang="el-GR" sz="1600" baseline="0" dirty="0" smtClean="0"/>
                        <a:t>ε</a:t>
                      </a:r>
                      <a:endParaRPr lang="en-US" sz="1600" i="1" dirty="0"/>
                    </a:p>
                  </a:txBody>
                  <a:tcPr anchor="ctr"/>
                </a:tc>
              </a:tr>
              <a:tr h="9460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Carreira-Perpinan</a:t>
                      </a:r>
                      <a:r>
                        <a:rPr lang="en-US" sz="1600" dirty="0" smtClean="0"/>
                        <a:t> 2006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W=D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30000" dirty="0" smtClean="0"/>
                        <a:t>t+1</a:t>
                      </a:r>
                      <a:r>
                        <a:rPr lang="en-US" dirty="0" smtClean="0"/>
                        <a:t>=WX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entropy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/>
                        <a:t> threshold </a:t>
                      </a:r>
                      <a:r>
                        <a:rPr lang="el-GR" sz="1600" baseline="0" dirty="0" smtClean="0"/>
                        <a:t>ε</a:t>
                      </a:r>
                      <a:endParaRPr lang="en-US" sz="1600" i="1" dirty="0" smtClean="0"/>
                    </a:p>
                  </a:txBody>
                  <a:tcPr anchor="ctr"/>
                </a:tc>
              </a:tr>
              <a:tr h="3836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W=D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30000" dirty="0" smtClean="0"/>
                        <a:t>t+1</a:t>
                      </a:r>
                      <a:r>
                        <a:rPr lang="en-US" dirty="0" smtClean="0"/>
                        <a:t>=</a:t>
                      </a:r>
                      <a:r>
                        <a:rPr lang="en-US" dirty="0" err="1" smtClean="0"/>
                        <a:t>Wv</a:t>
                      </a:r>
                      <a:r>
                        <a:rPr lang="en-US" baseline="30000" dirty="0" err="1" smtClean="0"/>
                        <a:t>t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acceleration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k-means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3276600" y="5638800"/>
            <a:ext cx="2743200" cy="990600"/>
          </a:xfrm>
          <a:prstGeom prst="wedgeRoundRectCallout">
            <a:avLst>
              <a:gd name="adj1" fmla="val -11619"/>
              <a:gd name="adj2" fmla="val -725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far can we go with a one- or low-dimensional embedding?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Fast</a:t>
            </a:r>
          </a:p>
          <a:p>
            <a:r>
              <a:rPr lang="en-US" dirty="0" smtClean="0"/>
              <a:t>Space-efficient</a:t>
            </a:r>
          </a:p>
          <a:p>
            <a:r>
              <a:rPr lang="en-US" dirty="0" smtClean="0"/>
              <a:t>Simple</a:t>
            </a:r>
          </a:p>
          <a:p>
            <a:r>
              <a:rPr lang="en-US" dirty="0" smtClean="0"/>
              <a:t>Simple parallel/distributed implementation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Fast</a:t>
            </a:r>
          </a:p>
          <a:p>
            <a:r>
              <a:rPr lang="en-US" dirty="0" smtClean="0"/>
              <a:t>Space-efficient</a:t>
            </a:r>
          </a:p>
          <a:p>
            <a:r>
              <a:rPr lang="en-US" dirty="0" smtClean="0"/>
              <a:t>Simple</a:t>
            </a:r>
          </a:p>
          <a:p>
            <a:r>
              <a:rPr lang="en-US" dirty="0" smtClean="0"/>
              <a:t>Simple parallel/distributed implementation</a:t>
            </a:r>
          </a:p>
          <a:p>
            <a:endParaRPr lang="en-US" dirty="0" smtClean="0"/>
          </a:p>
          <a:p>
            <a:r>
              <a:rPr lang="en-US" dirty="0" smtClean="0"/>
              <a:t>Plug: extensions for </a:t>
            </a:r>
            <a:r>
              <a:rPr lang="en-US" dirty="0" smtClean="0"/>
              <a:t>manifold </a:t>
            </a:r>
            <a:r>
              <a:rPr lang="en-US" dirty="0" smtClean="0"/>
              <a:t>problems with dense similarity matrices, </a:t>
            </a:r>
            <a:r>
              <a:rPr lang="en-US" smtClean="0"/>
              <a:t>without node/edge sampling </a:t>
            </a:r>
            <a:r>
              <a:rPr lang="en-US" dirty="0" smtClean="0"/>
              <a:t>(ECAI 2010)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Thanks to…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NIH/NIGMS</a:t>
            </a:r>
          </a:p>
          <a:p>
            <a:r>
              <a:rPr lang="en-US" dirty="0"/>
              <a:t>NSF</a:t>
            </a:r>
          </a:p>
          <a:p>
            <a:r>
              <a:rPr lang="en-US" dirty="0"/>
              <a:t>Microsoft </a:t>
            </a:r>
            <a:r>
              <a:rPr lang="en-US" dirty="0" err="1"/>
              <a:t>LiveLabs</a:t>
            </a:r>
            <a:endParaRPr lang="en-US" dirty="0"/>
          </a:p>
          <a:p>
            <a:r>
              <a:rPr lang="en-US" dirty="0"/>
              <a:t>Google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Results</a:t>
            </a:r>
            <a:endParaRPr lang="en-US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35138"/>
            <a:ext cx="8696325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Preview: Runtime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113" y="2085975"/>
            <a:ext cx="65817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1752600" y="1295400"/>
            <a:ext cx="2971800" cy="685800"/>
          </a:xfrm>
          <a:prstGeom prst="wedgeRoundRectCallout">
            <a:avLst>
              <a:gd name="adj1" fmla="val 50962"/>
              <a:gd name="adj2" fmla="val 145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Normalized Cut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953000" y="1295400"/>
            <a:ext cx="3810000" cy="685800"/>
          </a:xfrm>
          <a:prstGeom prst="wedgeRoundRectCallout">
            <a:avLst>
              <a:gd name="adj1" fmla="val -21006"/>
              <a:gd name="adj2" fmla="val 143814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Normalized Cut, faster implementation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Results</a:t>
            </a:r>
            <a:endParaRPr lang="en-US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35138"/>
            <a:ext cx="8696325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724400" y="5181600"/>
            <a:ext cx="3886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Methods compared: Normalized Cut, Ng-Jordan-Weiss, and PIC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16200000" flipV="1">
            <a:off x="3295650" y="1809750"/>
            <a:ext cx="3124200" cy="3619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0"/>
          </p:cNvCxnSpPr>
          <p:nvPr/>
        </p:nvCxnSpPr>
        <p:spPr>
          <a:xfrm rot="16200000" flipV="1">
            <a:off x="4438650" y="2952750"/>
            <a:ext cx="3200400" cy="1257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0"/>
          </p:cNvCxnSpPr>
          <p:nvPr/>
        </p:nvCxnSpPr>
        <p:spPr>
          <a:xfrm rot="5400000" flipH="1" flipV="1">
            <a:off x="5543550" y="3105150"/>
            <a:ext cx="3200400" cy="952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Results</a:t>
            </a:r>
            <a:endParaRPr lang="en-US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35138"/>
            <a:ext cx="8696325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609600" y="5181600"/>
            <a:ext cx="3886200" cy="1371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Evaluation measures: Purity, Normalized Mutual Information, and Rand Index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rot="16200000" flipV="1">
            <a:off x="895350" y="3524250"/>
            <a:ext cx="2971800" cy="342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0"/>
          </p:cNvCxnSpPr>
          <p:nvPr/>
        </p:nvCxnSpPr>
        <p:spPr>
          <a:xfrm rot="5400000" flipH="1" flipV="1">
            <a:off x="1276350" y="3486150"/>
            <a:ext cx="297180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0"/>
          </p:cNvCxnSpPr>
          <p:nvPr/>
        </p:nvCxnSpPr>
        <p:spPr>
          <a:xfrm rot="5400000" flipH="1" flipV="1">
            <a:off x="1676400" y="3086100"/>
            <a:ext cx="29718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876800" y="5181600"/>
            <a:ext cx="3886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Methods compared: Normalized Cut, Ng-Jordan-Weiss, and PIC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Results</a:t>
            </a:r>
            <a:endParaRPr lang="en-US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35138"/>
            <a:ext cx="8696325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57200" y="4296936"/>
            <a:ext cx="8305800" cy="3302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2667000" y="5029200"/>
            <a:ext cx="2895600" cy="1524000"/>
          </a:xfrm>
          <a:prstGeom prst="wedgeRoundRectCallout">
            <a:avLst>
              <a:gd name="adj1" fmla="val 108820"/>
              <a:gd name="adj2" fmla="val -71646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Comparable results, overall PIC does better.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Results</a:t>
            </a:r>
            <a:endParaRPr lang="en-US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35138"/>
            <a:ext cx="8696325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86936" y="3886200"/>
            <a:ext cx="8305800" cy="4869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5029200" y="4953000"/>
            <a:ext cx="3810000" cy="1524000"/>
          </a:xfrm>
          <a:prstGeom prst="wedgeRoundRectCallout">
            <a:avLst>
              <a:gd name="adj1" fmla="val -31760"/>
              <a:gd name="adj2" fmla="val -8042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Datasets where PIC does noticeably better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Results</a:t>
            </a:r>
            <a:endParaRPr lang="en-US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35138"/>
            <a:ext cx="8696325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86936" y="3222703"/>
            <a:ext cx="83058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86936" y="3657600"/>
            <a:ext cx="83058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762000" y="4800600"/>
            <a:ext cx="4191000" cy="1676400"/>
          </a:xfrm>
          <a:prstGeom prst="wedgeRoundRectCallout">
            <a:avLst>
              <a:gd name="adj1" fmla="val 31318"/>
              <a:gd name="adj2" fmla="val -9581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Datasets where PIC does well, but </a:t>
            </a:r>
            <a:r>
              <a:rPr lang="en-US" dirty="0" err="1" smtClean="0"/>
              <a:t>Ncut</a:t>
            </a:r>
            <a:r>
              <a:rPr lang="en-US" dirty="0" smtClean="0"/>
              <a:t> and NJW fail completely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Results</a:t>
            </a:r>
            <a:endParaRPr lang="en-US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35138"/>
            <a:ext cx="8696325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86936" y="3222703"/>
            <a:ext cx="83058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86936" y="3657600"/>
            <a:ext cx="83058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762000" y="4800600"/>
            <a:ext cx="4191000" cy="1676400"/>
          </a:xfrm>
          <a:prstGeom prst="wedgeRoundRectCallout">
            <a:avLst>
              <a:gd name="adj1" fmla="val 31318"/>
              <a:gd name="adj2" fmla="val -9581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Datasets where PIC does well, but </a:t>
            </a:r>
            <a:r>
              <a:rPr lang="en-US" dirty="0" err="1" smtClean="0"/>
              <a:t>Ncut</a:t>
            </a:r>
            <a:r>
              <a:rPr lang="en-US" dirty="0" smtClean="0"/>
              <a:t> and NJW fail completely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562600" y="4800600"/>
            <a:ext cx="3200400" cy="1676400"/>
          </a:xfrm>
          <a:prstGeom prst="wedgeRoundRectCallout">
            <a:avLst>
              <a:gd name="adj1" fmla="val -74259"/>
              <a:gd name="adj2" fmla="val -2175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Why? Isn’t PIC an one-dimension approximation to Normalized Cut?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smtClean="0"/>
              <a:t>is PIC sometimes much better?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be precise, </a:t>
            </a:r>
            <a:r>
              <a:rPr lang="en-US" dirty="0"/>
              <a:t>the embedding PIC provides is not just </a:t>
            </a:r>
            <a:r>
              <a:rPr lang="en-US" dirty="0" smtClean="0"/>
              <a:t>a </a:t>
            </a:r>
            <a:r>
              <a:rPr lang="en-US" dirty="0"/>
              <a:t>linear combination of </a:t>
            </a:r>
            <a:r>
              <a:rPr lang="en-US" dirty="0" smtClean="0"/>
              <a:t>the top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dirty="0"/>
              <a:t> eigenvectors; </a:t>
            </a:r>
            <a:r>
              <a:rPr lang="en-US" i="1" dirty="0">
                <a:solidFill>
                  <a:srgbClr val="C00000"/>
                </a:solidFill>
              </a:rPr>
              <a:t>it is </a:t>
            </a:r>
            <a:r>
              <a:rPr lang="en-US" i="1" dirty="0" smtClean="0">
                <a:solidFill>
                  <a:srgbClr val="C00000"/>
                </a:solidFill>
              </a:rPr>
              <a:t>a </a:t>
            </a:r>
            <a:r>
              <a:rPr lang="en-US" i="1" dirty="0">
                <a:solidFill>
                  <a:srgbClr val="C00000"/>
                </a:solidFill>
              </a:rPr>
              <a:t>linear combination of all the eigenvectors weighted exponentially by their respective eigenvalues.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Eigenvector Weighting</a:t>
            </a:r>
            <a:endParaRPr lang="en-US" dirty="0"/>
          </a:p>
        </p:txBody>
      </p:sp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04950"/>
            <a:ext cx="3581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78486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ular Callout 8"/>
          <p:cNvSpPr/>
          <p:nvPr/>
        </p:nvSpPr>
        <p:spPr>
          <a:xfrm>
            <a:off x="5181600" y="1752600"/>
            <a:ext cx="2819400" cy="1828800"/>
          </a:xfrm>
          <a:prstGeom prst="wedgeRoundRectCallout">
            <a:avLst>
              <a:gd name="adj1" fmla="val -71723"/>
              <a:gd name="adj2" fmla="val -224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Original </a:t>
            </a:r>
            <a:r>
              <a:rPr lang="en-US" dirty="0" err="1" smtClean="0"/>
              <a:t>NCut</a:t>
            </a:r>
            <a:r>
              <a:rPr lang="en-US" dirty="0" smtClean="0"/>
              <a:t> – using </a:t>
            </a:r>
            <a:r>
              <a:rPr lang="en-US" i="1" dirty="0" smtClean="0"/>
              <a:t>k</a:t>
            </a:r>
            <a:r>
              <a:rPr lang="en-US" dirty="0" smtClean="0"/>
              <a:t> eigenvectors, uniform weights on eigenvectors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Eigenvector Weighting</a:t>
            </a:r>
            <a:endParaRPr lang="en-US" dirty="0"/>
          </a:p>
        </p:txBody>
      </p:sp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04950"/>
            <a:ext cx="3581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78486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ular Callout 8"/>
          <p:cNvSpPr/>
          <p:nvPr/>
        </p:nvSpPr>
        <p:spPr>
          <a:xfrm>
            <a:off x="5181600" y="1752600"/>
            <a:ext cx="2819400" cy="1828800"/>
          </a:xfrm>
          <a:prstGeom prst="wedgeRoundRectCallout">
            <a:avLst>
              <a:gd name="adj1" fmla="val -114966"/>
              <a:gd name="adj2" fmla="val 734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10 eigenvectors, uniform weights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Eigenvector Weighting</a:t>
            </a:r>
            <a:endParaRPr lang="en-US" dirty="0"/>
          </a:p>
        </p:txBody>
      </p:sp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04950"/>
            <a:ext cx="35814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3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78486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ular Callout 8"/>
          <p:cNvSpPr/>
          <p:nvPr/>
        </p:nvSpPr>
        <p:spPr>
          <a:xfrm>
            <a:off x="5181600" y="1752600"/>
            <a:ext cx="2819400" cy="1828800"/>
          </a:xfrm>
          <a:prstGeom prst="wedgeRoundRectCallout">
            <a:avLst>
              <a:gd name="adj1" fmla="val -39554"/>
              <a:gd name="adj2" fmla="val 722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10 eigenvectors, weighted by respective eigenvalues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4833</TotalTime>
  <Words>4307</Words>
  <Application>Microsoft Office PowerPoint</Application>
  <PresentationFormat>On-screen Show (4:3)</PresentationFormat>
  <Paragraphs>780</Paragraphs>
  <Slides>123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25" baseType="lpstr">
      <vt:lpstr>Office Theme</vt:lpstr>
      <vt:lpstr>Equation</vt:lpstr>
      <vt:lpstr>Power Iteration Clustering</vt:lpstr>
      <vt:lpstr>Overview</vt:lpstr>
      <vt:lpstr>Overview</vt:lpstr>
      <vt:lpstr>Preview</vt:lpstr>
      <vt:lpstr>Preview</vt:lpstr>
      <vt:lpstr>Preview</vt:lpstr>
      <vt:lpstr>Preview: Runtime</vt:lpstr>
      <vt:lpstr>Preview: Runtime</vt:lpstr>
      <vt:lpstr>Preview: Runtime</vt:lpstr>
      <vt:lpstr>Preview: Runtime</vt:lpstr>
      <vt:lpstr>Preview: Runtime</vt:lpstr>
      <vt:lpstr>Preview: Accuracy</vt:lpstr>
      <vt:lpstr>Preview: Accuracy</vt:lpstr>
      <vt:lpstr>Preview: Accuracy</vt:lpstr>
      <vt:lpstr>Overview</vt:lpstr>
      <vt:lpstr>k-means</vt:lpstr>
      <vt:lpstr>k-means</vt:lpstr>
      <vt:lpstr>k-means</vt:lpstr>
      <vt:lpstr>k-means</vt:lpstr>
      <vt:lpstr>Spectral Clustering</vt:lpstr>
      <vt:lpstr>Spectral Clustering</vt:lpstr>
      <vt:lpstr>Spectral Clustering</vt:lpstr>
      <vt:lpstr>Spectral Clustering</vt:lpstr>
      <vt:lpstr>Spectral Clustering</vt:lpstr>
      <vt:lpstr>Spectral Clustering</vt:lpstr>
      <vt:lpstr>Spectral Clustering</vt:lpstr>
      <vt:lpstr>Spectral Clustering</vt:lpstr>
      <vt:lpstr>Spectral Clustering</vt:lpstr>
      <vt:lpstr>Spectral Clustering</vt:lpstr>
      <vt:lpstr>Hmm…</vt:lpstr>
      <vt:lpstr>Overview</vt:lpstr>
      <vt:lpstr>The Power Iteration</vt:lpstr>
      <vt:lpstr>The Power Iteration</vt:lpstr>
      <vt:lpstr>The Power Iteration</vt:lpstr>
      <vt:lpstr>The Power Iteration</vt:lpstr>
      <vt:lpstr>Power Iteration Clustering</vt:lpstr>
      <vt:lpstr>Power Iteration Clustering</vt:lpstr>
      <vt:lpstr>Power Iteration Clustering</vt:lpstr>
      <vt:lpstr>Power Iteration Clustering</vt:lpstr>
      <vt:lpstr>Power Iteration Clustering</vt:lpstr>
      <vt:lpstr>Power Iteration Clustering</vt:lpstr>
      <vt:lpstr>Power Iteration Clustering</vt:lpstr>
      <vt:lpstr>Power Iteration Clustering</vt:lpstr>
      <vt:lpstr>Power Iteration Clustering</vt:lpstr>
      <vt:lpstr>Power Iteration Clustering</vt:lpstr>
      <vt:lpstr>Power Iteration Clustering</vt:lpstr>
      <vt:lpstr>Spectral Clustering</vt:lpstr>
      <vt:lpstr>Spectral Clustering</vt:lpstr>
      <vt:lpstr>Spectral Clustering</vt:lpstr>
      <vt:lpstr>Slide 50</vt:lpstr>
      <vt:lpstr>Slide 51</vt:lpstr>
      <vt:lpstr>Slide 52</vt:lpstr>
      <vt:lpstr>Slide 53</vt:lpstr>
      <vt:lpstr>Power Iteration Clustering</vt:lpstr>
      <vt:lpstr>Power Iteration Clustering</vt:lpstr>
      <vt:lpstr>Power Iteration Clustering</vt:lpstr>
      <vt:lpstr>Power Iteration Clustering</vt:lpstr>
      <vt:lpstr>Power Iteration Clustering</vt:lpstr>
      <vt:lpstr>Overview</vt:lpstr>
      <vt:lpstr>When to Stop</vt:lpstr>
      <vt:lpstr>When to Stop</vt:lpstr>
      <vt:lpstr>When to Stop</vt:lpstr>
      <vt:lpstr>When to Stop</vt:lpstr>
      <vt:lpstr>When to Stop</vt:lpstr>
      <vt:lpstr>When to Stop</vt:lpstr>
      <vt:lpstr>When to Stop</vt:lpstr>
      <vt:lpstr>When to Stop</vt:lpstr>
      <vt:lpstr>Algorithm</vt:lpstr>
      <vt:lpstr>Overview</vt:lpstr>
      <vt:lpstr>Results on Real Data</vt:lpstr>
      <vt:lpstr>Accuracy Results</vt:lpstr>
      <vt:lpstr>Accuracy Results</vt:lpstr>
      <vt:lpstr>Accuracy Results</vt:lpstr>
      <vt:lpstr>Runtime Speed Results</vt:lpstr>
      <vt:lpstr>Runtime Speed Results</vt:lpstr>
      <vt:lpstr>Runtime Speed Results</vt:lpstr>
      <vt:lpstr>Runtime Speed Results</vt:lpstr>
      <vt:lpstr>Runtime Speed Results</vt:lpstr>
      <vt:lpstr>Runtime Speed Results</vt:lpstr>
      <vt:lpstr>Runtime Speed Results</vt:lpstr>
      <vt:lpstr>Overview</vt:lpstr>
      <vt:lpstr>Related Clustering Work</vt:lpstr>
      <vt:lpstr>Some “Powering” Methods at a Glance</vt:lpstr>
      <vt:lpstr>Some “Powering” Methods at a Glance</vt:lpstr>
      <vt:lpstr>Conclusion</vt:lpstr>
      <vt:lpstr>Conclusion</vt:lpstr>
      <vt:lpstr>Thanks to…</vt:lpstr>
      <vt:lpstr>Questions?</vt:lpstr>
      <vt:lpstr>Accuracy Results</vt:lpstr>
      <vt:lpstr>Accuracy Results</vt:lpstr>
      <vt:lpstr>Accuracy Results</vt:lpstr>
      <vt:lpstr>Accuracy Results</vt:lpstr>
      <vt:lpstr>Accuracy Results</vt:lpstr>
      <vt:lpstr>Accuracy Results</vt:lpstr>
      <vt:lpstr>Accuracy Results</vt:lpstr>
      <vt:lpstr>Why is PIC sometimes much better?</vt:lpstr>
      <vt:lpstr>Eigenvector Weighting</vt:lpstr>
      <vt:lpstr>Eigenvector Weighting</vt:lpstr>
      <vt:lpstr>Eigenvector Weighting</vt:lpstr>
      <vt:lpstr>Eigenvector Weighting</vt:lpstr>
      <vt:lpstr>Eigenvector Weighting</vt:lpstr>
      <vt:lpstr>Eigenvector Weighting</vt:lpstr>
      <vt:lpstr>Eigenvector Weighting</vt:lpstr>
      <vt:lpstr>Eigenvector Weighting</vt:lpstr>
      <vt:lpstr>PIC as a General Method</vt:lpstr>
      <vt:lpstr>PIC as a General Method</vt:lpstr>
      <vt:lpstr>PIC as a General Method</vt:lpstr>
      <vt:lpstr>PIC as a General Method</vt:lpstr>
      <vt:lpstr>PIC as a General Method</vt:lpstr>
      <vt:lpstr>PIC as a General Method</vt:lpstr>
      <vt:lpstr>PIC as a General Method</vt:lpstr>
      <vt:lpstr>PIC as a General Method</vt:lpstr>
      <vt:lpstr>PIC as a General Method</vt:lpstr>
      <vt:lpstr>Spectral Clustering</vt:lpstr>
      <vt:lpstr>Large Scale Considerations</vt:lpstr>
      <vt:lpstr>Lazy computation of distances and normalizers</vt:lpstr>
      <vt:lpstr>Large Scale Considerations</vt:lpstr>
      <vt:lpstr>Experimental results</vt:lpstr>
      <vt:lpstr>Results</vt:lpstr>
      <vt:lpstr>Results</vt:lpstr>
      <vt:lpstr>Results</vt:lpstr>
      <vt:lpstr>Results</vt:lpstr>
      <vt:lpstr>Results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Iteration Clustering</dc:title>
  <dc:creator/>
  <cp:lastModifiedBy>Frank Lin</cp:lastModifiedBy>
  <cp:revision>420</cp:revision>
  <dcterms:created xsi:type="dcterms:W3CDTF">2006-08-16T00:00:00Z</dcterms:created>
  <dcterms:modified xsi:type="dcterms:W3CDTF">2010-06-23T08:15:14Z</dcterms:modified>
</cp:coreProperties>
</file>